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9" r:id="rId1"/>
  </p:sldMasterIdLst>
  <p:notesMasterIdLst>
    <p:notesMasterId r:id="rId23"/>
  </p:notesMasterIdLst>
  <p:sldIdLst>
    <p:sldId id="392" r:id="rId2"/>
    <p:sldId id="417" r:id="rId3"/>
    <p:sldId id="406" r:id="rId4"/>
    <p:sldId id="418" r:id="rId5"/>
    <p:sldId id="420" r:id="rId6"/>
    <p:sldId id="421" r:id="rId7"/>
    <p:sldId id="419" r:id="rId8"/>
    <p:sldId id="422" r:id="rId9"/>
    <p:sldId id="407" r:id="rId10"/>
    <p:sldId id="408" r:id="rId11"/>
    <p:sldId id="424" r:id="rId12"/>
    <p:sldId id="425" r:id="rId13"/>
    <p:sldId id="426" r:id="rId14"/>
    <p:sldId id="432" r:id="rId15"/>
    <p:sldId id="428" r:id="rId16"/>
    <p:sldId id="433" r:id="rId17"/>
    <p:sldId id="429" r:id="rId18"/>
    <p:sldId id="430" r:id="rId19"/>
    <p:sldId id="431" r:id="rId20"/>
    <p:sldId id="393" r:id="rId21"/>
    <p:sldId id="354" r:id="rId22"/>
  </p:sldIdLst>
  <p:sldSz cx="9144000" cy="6858000" type="screen4x3"/>
  <p:notesSz cx="6888163" cy="10020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79" autoAdjust="0"/>
    <p:restoredTop sz="94660"/>
  </p:normalViewPr>
  <p:slideViewPr>
    <p:cSldViewPr>
      <p:cViewPr varScale="1">
        <p:scale>
          <a:sx n="109" d="100"/>
          <a:sy n="109" d="100"/>
        </p:scale>
        <p:origin x="1722"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lang="es-PE"/>
          </a:p>
        </p:txBody>
      </p:sp>
      <p:sp>
        <p:nvSpPr>
          <p:cNvPr id="3" name="Marcador de fecha 2"/>
          <p:cNvSpPr>
            <a:spLocks noGrp="1"/>
          </p:cNvSpPr>
          <p:nvPr>
            <p:ph type="dt" idx="1"/>
          </p:nvPr>
        </p:nvSpPr>
        <p:spPr>
          <a:xfrm>
            <a:off x="3901698" y="0"/>
            <a:ext cx="2984871" cy="502755"/>
          </a:xfrm>
          <a:prstGeom prst="rect">
            <a:avLst/>
          </a:prstGeom>
        </p:spPr>
        <p:txBody>
          <a:bodyPr vert="horz" lIns="96616" tIns="48308" rIns="96616" bIns="48308" rtlCol="0"/>
          <a:lstStyle>
            <a:lvl1pPr algn="r">
              <a:defRPr sz="1300"/>
            </a:lvl1pPr>
          </a:lstStyle>
          <a:p>
            <a:fld id="{88E5F855-BE5A-40F9-B5D9-6A175A2179CB}" type="datetimeFigureOut">
              <a:rPr lang="es-PE" smtClean="0"/>
              <a:t>19/12/2018</a:t>
            </a:fld>
            <a:endParaRPr lang="es-PE"/>
          </a:p>
        </p:txBody>
      </p:sp>
      <p:sp>
        <p:nvSpPr>
          <p:cNvPr id="4" name="Marcador de imagen de diapositiva 3"/>
          <p:cNvSpPr>
            <a:spLocks noGrp="1" noRot="1" noChangeAspect="1"/>
          </p:cNvSpPr>
          <p:nvPr>
            <p:ph type="sldImg" idx="2"/>
          </p:nvPr>
        </p:nvSpPr>
        <p:spPr>
          <a:xfrm>
            <a:off x="1190625" y="1252538"/>
            <a:ext cx="4506913" cy="3381375"/>
          </a:xfrm>
          <a:prstGeom prst="rect">
            <a:avLst/>
          </a:prstGeom>
          <a:noFill/>
          <a:ln w="12700">
            <a:solidFill>
              <a:prstClr val="black"/>
            </a:solidFill>
          </a:ln>
        </p:spPr>
        <p:txBody>
          <a:bodyPr vert="horz" lIns="96616" tIns="48308" rIns="96616" bIns="48308" rtlCol="0" anchor="ctr"/>
          <a:lstStyle/>
          <a:p>
            <a:endParaRPr lang="es-PE"/>
          </a:p>
        </p:txBody>
      </p:sp>
      <p:sp>
        <p:nvSpPr>
          <p:cNvPr id="5" name="Marcador de notas 4"/>
          <p:cNvSpPr>
            <a:spLocks noGrp="1"/>
          </p:cNvSpPr>
          <p:nvPr>
            <p:ph type="body" sz="quarter" idx="3"/>
          </p:nvPr>
        </p:nvSpPr>
        <p:spPr>
          <a:xfrm>
            <a:off x="688817" y="4822269"/>
            <a:ext cx="5510530" cy="3945493"/>
          </a:xfrm>
          <a:prstGeom prst="rect">
            <a:avLst/>
          </a:prstGeom>
        </p:spPr>
        <p:txBody>
          <a:bodyPr vert="horz" lIns="96616" tIns="48308" rIns="96616" bIns="48308"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6" name="Marcador de pie de página 5"/>
          <p:cNvSpPr>
            <a:spLocks noGrp="1"/>
          </p:cNvSpPr>
          <p:nvPr>
            <p:ph type="ftr" sz="quarter" idx="4"/>
          </p:nvPr>
        </p:nvSpPr>
        <p:spPr>
          <a:xfrm>
            <a:off x="0" y="9517547"/>
            <a:ext cx="2984871" cy="502754"/>
          </a:xfrm>
          <a:prstGeom prst="rect">
            <a:avLst/>
          </a:prstGeom>
        </p:spPr>
        <p:txBody>
          <a:bodyPr vert="horz" lIns="96616" tIns="48308" rIns="96616" bIns="48308" rtlCol="0" anchor="b"/>
          <a:lstStyle>
            <a:lvl1pPr algn="l">
              <a:defRPr sz="1300"/>
            </a:lvl1pPr>
          </a:lstStyle>
          <a:p>
            <a:endParaRPr lang="es-PE"/>
          </a:p>
        </p:txBody>
      </p:sp>
      <p:sp>
        <p:nvSpPr>
          <p:cNvPr id="7" name="Marcador de número de diapositiva 6"/>
          <p:cNvSpPr>
            <a:spLocks noGrp="1"/>
          </p:cNvSpPr>
          <p:nvPr>
            <p:ph type="sldNum" sz="quarter" idx="5"/>
          </p:nvPr>
        </p:nvSpPr>
        <p:spPr>
          <a:xfrm>
            <a:off x="3901698" y="9517547"/>
            <a:ext cx="2984871" cy="502754"/>
          </a:xfrm>
          <a:prstGeom prst="rect">
            <a:avLst/>
          </a:prstGeom>
        </p:spPr>
        <p:txBody>
          <a:bodyPr vert="horz" lIns="96616" tIns="48308" rIns="96616" bIns="48308" rtlCol="0" anchor="b"/>
          <a:lstStyle>
            <a:lvl1pPr algn="r">
              <a:defRPr sz="1300"/>
            </a:lvl1pPr>
          </a:lstStyle>
          <a:p>
            <a:fld id="{3F65D460-A21A-4044-90B3-64752DD1A66F}" type="slidenum">
              <a:rPr lang="es-PE" smtClean="0"/>
              <a:t>‹Nº›</a:t>
            </a:fld>
            <a:endParaRPr lang="es-PE"/>
          </a:p>
        </p:txBody>
      </p:sp>
    </p:spTree>
    <p:extLst>
      <p:ext uri="{BB962C8B-B14F-4D97-AF65-F5344CB8AC3E}">
        <p14:creationId xmlns:p14="http://schemas.microsoft.com/office/powerpoint/2010/main" val="13500092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F0E856-2F21-4FA1-A19E-7BFEB1A216EA}" type="slidenum">
              <a:rPr lang="es-ES"/>
              <a:pPr/>
              <a:t>1</a:t>
            </a:fld>
            <a:endParaRPr lang="es-ES" dirty="0"/>
          </a:p>
        </p:txBody>
      </p:sp>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963118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63215764-7EEA-4542-9CF9-DCD9AAFDAA73}" type="datetime1">
              <a:rPr lang="es-PE" smtClean="0"/>
              <a:t>19/12/2018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208436133"/>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216DB26-BC88-4C20-A6EC-FA70BCF5672E}" type="datetime1">
              <a:rPr lang="es-PE" smtClean="0"/>
              <a:t>19/12/2018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4273508890"/>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31D8B773-A46E-4C21-8B9B-9627CEBDA338}" type="datetime1">
              <a:rPr lang="es-PE" smtClean="0"/>
              <a:t>19/12/2018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3346217993"/>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21574F0C-364B-438A-AC0E-A83A8A43D630}" type="datetime1">
              <a:rPr lang="es-PE" smtClean="0"/>
              <a:t>19/12/2018</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1703045516"/>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13DB8168-6E0D-4604-94E4-669188DCC72B}" type="datetime1">
              <a:rPr lang="es-PE" smtClean="0"/>
              <a:t>19/12/2018</a:t>
            </a:fld>
            <a:endParaRPr lang="es-PE"/>
          </a:p>
        </p:txBody>
      </p:sp>
      <p:sp>
        <p:nvSpPr>
          <p:cNvPr id="8" name="Footer Placeholder 7"/>
          <p:cNvSpPr>
            <a:spLocks noGrp="1"/>
          </p:cNvSpPr>
          <p:nvPr>
            <p:ph type="ftr" sz="quarter" idx="11"/>
          </p:nvPr>
        </p:nvSpPr>
        <p:spPr/>
        <p:txBody>
          <a:bodyPr/>
          <a:lstStyle/>
          <a:p>
            <a:endParaRPr lang="es-PE"/>
          </a:p>
        </p:txBody>
      </p:sp>
      <p:sp>
        <p:nvSpPr>
          <p:cNvPr id="9" name="Slide Number Placeholder 8"/>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2037494367"/>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0BB75A59-B4C3-4074-A77B-4E11822C2F89}" type="datetime1">
              <a:rPr lang="es-PE" smtClean="0"/>
              <a:t>19/12/2018</a:t>
            </a:fld>
            <a:endParaRPr lang="es-PE"/>
          </a:p>
        </p:txBody>
      </p:sp>
      <p:sp>
        <p:nvSpPr>
          <p:cNvPr id="4" name="Footer Placeholder 3"/>
          <p:cNvSpPr>
            <a:spLocks noGrp="1"/>
          </p:cNvSpPr>
          <p:nvPr>
            <p:ph type="ftr" sz="quarter" idx="11"/>
          </p:nvPr>
        </p:nvSpPr>
        <p:spPr/>
        <p:txBody>
          <a:bodyPr/>
          <a:lstStyle/>
          <a:p>
            <a:endParaRPr lang="es-PE"/>
          </a:p>
        </p:txBody>
      </p:sp>
      <p:sp>
        <p:nvSpPr>
          <p:cNvPr id="5" name="Slide Number Placeholder 4"/>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1436980807"/>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C64F0C-C9AD-4F93-95ED-988FBFB0DC86}" type="datetime1">
              <a:rPr lang="es-PE" smtClean="0"/>
              <a:t>19/12/2018</a:t>
            </a:fld>
            <a:endParaRPr lang="es-PE"/>
          </a:p>
        </p:txBody>
      </p:sp>
      <p:sp>
        <p:nvSpPr>
          <p:cNvPr id="3" name="Footer Placeholder 2"/>
          <p:cNvSpPr>
            <a:spLocks noGrp="1"/>
          </p:cNvSpPr>
          <p:nvPr>
            <p:ph type="ftr" sz="quarter" idx="11"/>
          </p:nvPr>
        </p:nvSpPr>
        <p:spPr/>
        <p:txBody>
          <a:bodyPr/>
          <a:lstStyle/>
          <a:p>
            <a:endParaRPr lang="es-PE"/>
          </a:p>
        </p:txBody>
      </p:sp>
      <p:sp>
        <p:nvSpPr>
          <p:cNvPr id="4" name="Slide Number Placeholder 3"/>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202449479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el estilo de texto del patrón</a:t>
            </a:r>
          </a:p>
        </p:txBody>
      </p:sp>
      <p:sp>
        <p:nvSpPr>
          <p:cNvPr id="5" name="Date Placeholder 4"/>
          <p:cNvSpPr>
            <a:spLocks noGrp="1"/>
          </p:cNvSpPr>
          <p:nvPr>
            <p:ph type="dt" sz="half" idx="10"/>
          </p:nvPr>
        </p:nvSpPr>
        <p:spPr/>
        <p:txBody>
          <a:bodyPr/>
          <a:lstStyle/>
          <a:p>
            <a:fld id="{4A090D81-C77C-405E-A2FA-E72F89FB9E36}" type="datetime1">
              <a:rPr lang="es-PE" smtClean="0"/>
              <a:t>19/12/2018</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3235795104"/>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958C5C70-B26F-454E-BA87-7CD419E04049}" type="datetime1">
              <a:rPr lang="es-PE" smtClean="0"/>
              <a:t>19/12/2018</a:t>
            </a:fld>
            <a:endParaRPr lang="es-PE"/>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1011783563"/>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9067F5F3-A9BA-44AD-97E9-E511A640428E}" type="datetime1">
              <a:rPr lang="es-PE" smtClean="0"/>
              <a:t>19/12/2018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1376992330"/>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01F7798D-2157-46E8-8B96-086CA28B1748}" type="datetime1">
              <a:rPr lang="es-PE" smtClean="0"/>
              <a:t>19/12/2018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D7E4AD86-AAB1-4236-9245-BFFDB904F8C8}" type="slidenum">
              <a:rPr lang="es-PE" smtClean="0"/>
              <a:pPr/>
              <a:t>‹Nº›</a:t>
            </a:fld>
            <a:endParaRPr lang="es-PE"/>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92485883"/>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F6A01EA3-3EC8-4B7A-B3D1-00CF1B840240}" type="datetime1">
              <a:rPr lang="es-PE" smtClean="0"/>
              <a:t>19/12/2018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4201218874"/>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E8D04600-6258-4525-8DCA-68BF79904266}" type="datetime1">
              <a:rPr lang="es-PE" smtClean="0"/>
              <a:t>19/12/2018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D7E4AD86-AAB1-4236-9245-BFFDB904F8C8}" type="slidenum">
              <a:rPr lang="es-PE" smtClean="0"/>
              <a:pPr/>
              <a:t>‹Nº›</a:t>
            </a:fld>
            <a:endParaRPr lang="es-PE"/>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82040217"/>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CE3E7CE5-BDB7-4479-9D89-C13187EED20F}" type="datetime1">
              <a:rPr lang="es-PE" smtClean="0"/>
              <a:t>19/12/2018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4149845794"/>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454C167-9451-40DB-9223-2A0A3F201069}" type="datetime1">
              <a:rPr lang="es-PE" smtClean="0"/>
              <a:t>19/12/2018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695362120"/>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7E0B7FA-BE7D-4875-B4EF-2E8C2BFB4021}" type="datetime1">
              <a:rPr lang="es-PE" smtClean="0"/>
              <a:t>19/12/2018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D7E4AD86-AAB1-4236-9245-BFFDB904F8C8}" type="slidenum">
              <a:rPr lang="es-PE" smtClean="0"/>
              <a:pPr/>
              <a:t>‹Nº›</a:t>
            </a:fld>
            <a:endParaRPr lang="es-PE"/>
          </a:p>
        </p:txBody>
      </p:sp>
    </p:spTree>
    <p:extLst>
      <p:ext uri="{BB962C8B-B14F-4D97-AF65-F5344CB8AC3E}">
        <p14:creationId xmlns:p14="http://schemas.microsoft.com/office/powerpoint/2010/main" val="1459988771"/>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5AB3DE9-3B04-4AC4-9E10-180B0CBC5541}" type="datetime1">
              <a:rPr lang="es-PE" smtClean="0"/>
              <a:t>19/12/2018</a:t>
            </a:fld>
            <a:endParaRPr lang="es-PE"/>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PE"/>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D7E4AD86-AAB1-4236-9245-BFFDB904F8C8}" type="slidenum">
              <a:rPr lang="es-PE" smtClean="0"/>
              <a:pPr/>
              <a:t>‹Nº›</a:t>
            </a:fld>
            <a:endParaRPr lang="es-PE"/>
          </a:p>
        </p:txBody>
      </p:sp>
    </p:spTree>
    <p:extLst>
      <p:ext uri="{BB962C8B-B14F-4D97-AF65-F5344CB8AC3E}">
        <p14:creationId xmlns:p14="http://schemas.microsoft.com/office/powerpoint/2010/main" val="4092650987"/>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4" r:id="rId15"/>
    <p:sldLayoutId id="2147483815" r:id="rId16"/>
  </p:sldLayoutIdLst>
  <p:transition spd="slow">
    <p:push dir="u"/>
  </p:transition>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Rot="1" noChangeArrowheads="1"/>
          </p:cNvSpPr>
          <p:nvPr>
            <p:ph type="ctrTitle"/>
          </p:nvPr>
        </p:nvSpPr>
        <p:spPr>
          <a:xfrm>
            <a:off x="1475656" y="692696"/>
            <a:ext cx="5491542" cy="2808392"/>
          </a:xfrm>
        </p:spPr>
        <p:txBody>
          <a:bodyPr>
            <a:noAutofit/>
          </a:bodyPr>
          <a:lstStyle/>
          <a:p>
            <a:pPr algn="ctr">
              <a:lnSpc>
                <a:spcPct val="110000"/>
              </a:lnSpc>
            </a:pPr>
            <a:r>
              <a:rPr lang="es-PE" sz="2000"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ESTUDIO A NIVEL PERFIL </a:t>
            </a:r>
            <a:br>
              <a:rPr lang="es-PE" sz="2000"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s-PE" sz="2000"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REFORZADO DEL PROYECTO: </a:t>
            </a:r>
            <a:r>
              <a:rPr lang="es-PE" sz="4000"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s-PE" sz="4000"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s-PE" sz="2400"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s-PE" sz="2400" b="1" dirty="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Carretera Huaycán – Cieneguilla – </a:t>
            </a:r>
            <a:br>
              <a:rPr lang="es-PE" sz="2400" b="1" dirty="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br>
            <a:r>
              <a:rPr lang="es-PE" sz="2400" b="1" dirty="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Santiago de Tuna -  San Andrés de Tupicocha – </a:t>
            </a:r>
            <a:br>
              <a:rPr lang="es-PE" sz="2400" b="1" dirty="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br>
            <a:r>
              <a:rPr lang="es-PE" sz="2400" b="1" dirty="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San Damián Yuracmayo </a:t>
            </a:r>
            <a:br>
              <a:rPr lang="es-PE" sz="2400" b="1" dirty="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br>
            <a:r>
              <a:rPr lang="es-PE" sz="2400" b="1" dirty="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Yauli Pachachaca –EMP PE – 22</a:t>
            </a:r>
            <a:r>
              <a:rPr lang="es-PE" sz="2400"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s-ES" sz="4000"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0070C0"/>
              </a:solidFill>
              <a:latin typeface="Arial" panose="020B0604020202020204" pitchFamily="34" charset="0"/>
              <a:cs typeface="Arial" panose="020B0604020202020204" pitchFamily="34" charset="0"/>
            </a:endParaRPr>
          </a:p>
        </p:txBody>
      </p:sp>
      <p:sp>
        <p:nvSpPr>
          <p:cNvPr id="2077" name="Rectangle 29"/>
          <p:cNvSpPr>
            <a:spLocks noRot="1" noChangeArrowheads="1"/>
          </p:cNvSpPr>
          <p:nvPr/>
        </p:nvSpPr>
        <p:spPr bwMode="auto">
          <a:xfrm>
            <a:off x="2025121" y="5589159"/>
            <a:ext cx="4392612" cy="360362"/>
          </a:xfrm>
          <a:prstGeom prst="rect">
            <a:avLst/>
          </a:prstGeom>
          <a:noFill/>
          <a:ln w="9525">
            <a:noFill/>
            <a:miter lim="800000"/>
            <a:headEnd/>
            <a:tailEnd/>
          </a:ln>
          <a:effectLst/>
        </p:spPr>
        <p:txBody>
          <a:bodyPr/>
          <a:lstStyle/>
          <a:p>
            <a:pPr algn="ctr">
              <a:lnSpc>
                <a:spcPct val="80000"/>
              </a:lnSpc>
              <a:spcBef>
                <a:spcPct val="20000"/>
              </a:spcBef>
              <a:buClr>
                <a:schemeClr val="hlink"/>
              </a:buClr>
              <a:buFont typeface="Wingdings" pitchFamily="2" charset="2"/>
              <a:buNone/>
            </a:pPr>
            <a:r>
              <a:rPr lang="es-ES" sz="2000" b="1" dirty="0">
                <a:solidFill>
                  <a:schemeClr val="accent2">
                    <a:lumMod val="60000"/>
                    <a:lumOff val="40000"/>
                  </a:schemeClr>
                </a:solidFill>
                <a:effectLst>
                  <a:outerShdw blurRad="38100" dist="38100" dir="2700000" algn="tl">
                    <a:srgbClr val="000000"/>
                  </a:outerShdw>
                </a:effectLst>
              </a:rPr>
              <a:t>ORGANISMOS RESPONSABLES:</a:t>
            </a:r>
          </a:p>
        </p:txBody>
      </p:sp>
      <p:pic>
        <p:nvPicPr>
          <p:cNvPr id="1027" name="Imagen 2" descr="Descripción: logo_jnr_final"/>
          <p:cNvPicPr>
            <a:picLocks noChangeAspect="1" noChangeArrowheads="1"/>
          </p:cNvPicPr>
          <p:nvPr/>
        </p:nvPicPr>
        <p:blipFill>
          <a:blip r:embed="rId3" cstate="email">
            <a:extLst>
              <a:ext uri="{28A0092B-C50C-407E-A947-70E740481C1C}">
                <a14:useLocalDpi xmlns:a14="http://schemas.microsoft.com/office/drawing/2010/main"/>
              </a:ext>
            </a:extLst>
          </a:blip>
          <a:srcRect l="11890" t="20103" r="11298" b="18707"/>
          <a:stretch>
            <a:fillRect/>
          </a:stretch>
        </p:blipFill>
        <p:spPr bwMode="auto">
          <a:xfrm>
            <a:off x="5652120" y="6198838"/>
            <a:ext cx="864096" cy="48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n 1"/>
          <p:cNvPicPr>
            <a:picLocks noChangeAspect="1"/>
          </p:cNvPicPr>
          <p:nvPr/>
        </p:nvPicPr>
        <p:blipFill>
          <a:blip r:embed="rId4"/>
          <a:stretch>
            <a:fillRect/>
          </a:stretch>
        </p:blipFill>
        <p:spPr>
          <a:xfrm>
            <a:off x="1763688" y="6163327"/>
            <a:ext cx="1518036" cy="487722"/>
          </a:xfrm>
          <a:prstGeom prst="rect">
            <a:avLst/>
          </a:prstGeom>
        </p:spPr>
      </p:pic>
      <p:sp>
        <p:nvSpPr>
          <p:cNvPr id="10" name="Rectangle 2"/>
          <p:cNvSpPr txBox="1">
            <a:spLocks noRot="1" noChangeArrowheads="1"/>
          </p:cNvSpPr>
          <p:nvPr/>
        </p:nvSpPr>
        <p:spPr>
          <a:xfrm>
            <a:off x="400095" y="3141129"/>
            <a:ext cx="8572560" cy="719919"/>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algn="ctr">
              <a:lnSpc>
                <a:spcPct val="110000"/>
              </a:lnSpc>
            </a:pPr>
            <a:endParaRPr lang="es-ES" sz="3200"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0070C0"/>
              </a:solidFill>
            </a:endParaRPr>
          </a:p>
        </p:txBody>
      </p:sp>
      <p:sp>
        <p:nvSpPr>
          <p:cNvPr id="3" name="Rectángulo 2"/>
          <p:cNvSpPr/>
          <p:nvPr/>
        </p:nvSpPr>
        <p:spPr>
          <a:xfrm>
            <a:off x="1355606" y="3789428"/>
            <a:ext cx="6432787" cy="1446550"/>
          </a:xfrm>
          <a:prstGeom prst="rect">
            <a:avLst/>
          </a:prstGeom>
        </p:spPr>
        <p:txBody>
          <a:bodyPr wrap="none">
            <a:spAutoFit/>
          </a:bodyPr>
          <a:lstStyle/>
          <a:p>
            <a:pPr algn="ctr"/>
            <a:r>
              <a:rPr lang="es-PE" sz="4400" b="1" dirty="0">
                <a:latin typeface="Arial" panose="020B0604020202020204" pitchFamily="34" charset="0"/>
                <a:cs typeface="Arial" panose="020B0604020202020204" pitchFamily="34" charset="0"/>
              </a:rPr>
              <a:t>TALLER INFORMATIVO</a:t>
            </a:r>
          </a:p>
          <a:p>
            <a:pPr algn="ctr"/>
            <a:r>
              <a:rPr lang="es-ES" sz="4400" b="1" dirty="0">
                <a:latin typeface="Arial" panose="020B0604020202020204" pitchFamily="34" charset="0"/>
                <a:cs typeface="Arial" panose="020B0604020202020204" pitchFamily="34" charset="0"/>
              </a:rPr>
              <a:t>SOCIAL</a:t>
            </a:r>
            <a:endParaRPr lang="es-PE" sz="4400" b="1" dirty="0">
              <a:latin typeface="Arial" panose="020B0604020202020204" pitchFamily="34" charset="0"/>
              <a:cs typeface="Arial" panose="020B0604020202020204" pitchFamily="34" charset="0"/>
            </a:endParaRPr>
          </a:p>
        </p:txBody>
      </p:sp>
      <p:sp>
        <p:nvSpPr>
          <p:cNvPr id="4" name="Marcador de número de diapositiva 3">
            <a:extLst>
              <a:ext uri="{FF2B5EF4-FFF2-40B4-BE49-F238E27FC236}">
                <a16:creationId xmlns:a16="http://schemas.microsoft.com/office/drawing/2014/main" id="{95842AA8-06E0-4553-AAD2-4A248A5830D6}"/>
              </a:ext>
            </a:extLst>
          </p:cNvPr>
          <p:cNvSpPr>
            <a:spLocks noGrp="1"/>
          </p:cNvSpPr>
          <p:nvPr>
            <p:ph type="sldNum" sz="quarter" idx="12"/>
          </p:nvPr>
        </p:nvSpPr>
        <p:spPr/>
        <p:txBody>
          <a:bodyPr/>
          <a:lstStyle/>
          <a:p>
            <a:fld id="{D7E4AD86-AAB1-4236-9245-BFFDB904F8C8}" type="slidenum">
              <a:rPr lang="es-PE" smtClean="0"/>
              <a:pPr/>
              <a:t>1</a:t>
            </a:fld>
            <a:endParaRPr lang="es-PE"/>
          </a:p>
        </p:txBody>
      </p:sp>
    </p:spTree>
    <p:extLst>
      <p:ext uri="{BB962C8B-B14F-4D97-AF65-F5344CB8AC3E}">
        <p14:creationId xmlns:p14="http://schemas.microsoft.com/office/powerpoint/2010/main" val="15309617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077"/>
                                        </p:tgtEl>
                                        <p:attrNameLst>
                                          <p:attrName>style.visibility</p:attrName>
                                        </p:attrNameLst>
                                      </p:cBhvr>
                                      <p:to>
                                        <p:strVal val="visible"/>
                                      </p:to>
                                    </p:set>
                                    <p:animEffect transition="in" filter="randombar(horizontal)">
                                      <p:cBhvr>
                                        <p:cTn id="7" dur="500"/>
                                        <p:tgtEl>
                                          <p:spTgt spid="2077"/>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slide(fromBottom)">
                                      <p:cBhvr>
                                        <p:cTn id="10" dur="500"/>
                                        <p:tgtEl>
                                          <p:spTgt spid="2050"/>
                                        </p:tgtEl>
                                      </p:cBhvr>
                                    </p:animEffect>
                                  </p:childTnLst>
                                </p:cTn>
                              </p:par>
                              <p:par>
                                <p:cTn id="11" presetID="35" presetClass="entr" presetSubtype="0" fill="hold" grpId="1" nodeType="withEffect">
                                  <p:stCondLst>
                                    <p:cond delay="0"/>
                                  </p:stCondLst>
                                  <p:childTnLst>
                                    <p:set>
                                      <p:cBhvr>
                                        <p:cTn id="12" dur="1" fill="hold">
                                          <p:stCondLst>
                                            <p:cond delay="0"/>
                                          </p:stCondLst>
                                        </p:cTn>
                                        <p:tgtEl>
                                          <p:spTgt spid="2077"/>
                                        </p:tgtEl>
                                        <p:attrNameLst>
                                          <p:attrName>style.visibility</p:attrName>
                                        </p:attrNameLst>
                                      </p:cBhvr>
                                      <p:to>
                                        <p:strVal val="visible"/>
                                      </p:to>
                                    </p:set>
                                    <p:animEffect transition="in" filter="fade">
                                      <p:cBhvr>
                                        <p:cTn id="13" dur="2000"/>
                                        <p:tgtEl>
                                          <p:spTgt spid="2077"/>
                                        </p:tgtEl>
                                      </p:cBhvr>
                                    </p:animEffect>
                                    <p:anim calcmode="lin" valueType="num">
                                      <p:cBhvr>
                                        <p:cTn id="14" dur="2000" fill="hold"/>
                                        <p:tgtEl>
                                          <p:spTgt spid="2077"/>
                                        </p:tgtEl>
                                        <p:attrNameLst>
                                          <p:attrName>style.rotation</p:attrName>
                                        </p:attrNameLst>
                                      </p:cBhvr>
                                      <p:tavLst>
                                        <p:tav tm="0">
                                          <p:val>
                                            <p:fltVal val="720"/>
                                          </p:val>
                                        </p:tav>
                                        <p:tav tm="100000">
                                          <p:val>
                                            <p:fltVal val="0"/>
                                          </p:val>
                                        </p:tav>
                                      </p:tavLst>
                                    </p:anim>
                                    <p:anim calcmode="lin" valueType="num">
                                      <p:cBhvr>
                                        <p:cTn id="15" dur="2000" fill="hold"/>
                                        <p:tgtEl>
                                          <p:spTgt spid="2077"/>
                                        </p:tgtEl>
                                        <p:attrNameLst>
                                          <p:attrName>ppt_h</p:attrName>
                                        </p:attrNameLst>
                                      </p:cBhvr>
                                      <p:tavLst>
                                        <p:tav tm="0">
                                          <p:val>
                                            <p:fltVal val="0"/>
                                          </p:val>
                                        </p:tav>
                                        <p:tav tm="100000">
                                          <p:val>
                                            <p:strVal val="#ppt_h"/>
                                          </p:val>
                                        </p:tav>
                                      </p:tavLst>
                                    </p:anim>
                                    <p:anim calcmode="lin" valueType="num">
                                      <p:cBhvr>
                                        <p:cTn id="16" dur="2000" fill="hold"/>
                                        <p:tgtEl>
                                          <p:spTgt spid="2077"/>
                                        </p:tgtEl>
                                        <p:attrNameLst>
                                          <p:attrName>ppt_w</p:attrName>
                                        </p:attrNameLst>
                                      </p:cBhvr>
                                      <p:tavLst>
                                        <p:tav tm="0">
                                          <p:val>
                                            <p:fltVal val="0"/>
                                          </p:val>
                                        </p:tav>
                                        <p:tav tm="100000">
                                          <p:val>
                                            <p:strVal val="#ppt_w"/>
                                          </p:val>
                                        </p:tav>
                                      </p:tavLst>
                                    </p:anim>
                                  </p:childTnLst>
                                </p:cTn>
                              </p:par>
                              <p:par>
                                <p:cTn id="17" presetID="12" presetClass="entr" presetSubtype="4" fill="hold" grpId="0" nodeType="withEffect" nodePh="1">
                                  <p:stCondLst>
                                    <p:cond delay="0"/>
                                  </p:stCondLst>
                                  <p:endCondLst>
                                    <p:cond evt="begin" delay="0">
                                      <p:tn val="17"/>
                                    </p:cond>
                                  </p:endCondLst>
                                  <p:childTnLst>
                                    <p:set>
                                      <p:cBhvr>
                                        <p:cTn id="18" dur="1" fill="hold">
                                          <p:stCondLst>
                                            <p:cond delay="0"/>
                                          </p:stCondLst>
                                        </p:cTn>
                                        <p:tgtEl>
                                          <p:spTgt spid="10"/>
                                        </p:tgtEl>
                                        <p:attrNameLst>
                                          <p:attrName>style.visibility</p:attrName>
                                        </p:attrNameLst>
                                      </p:cBhvr>
                                      <p:to>
                                        <p:strVal val="visible"/>
                                      </p:to>
                                    </p:set>
                                    <p:animEffect transition="in" filter="slide(fromBottom)">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77" grpId="0"/>
      <p:bldP spid="2077" grpId="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80489" y="936454"/>
            <a:ext cx="7886700" cy="695885"/>
          </a:xfrm>
        </p:spPr>
        <p:txBody>
          <a:bodyPr>
            <a:normAutofit fontScale="90000"/>
          </a:bodyPr>
          <a:lstStyle/>
          <a:p>
            <a:pPr algn="ctr"/>
            <a:r>
              <a:rPr lang="es-PE" sz="2700" b="1" dirty="0"/>
              <a:t>ÁREA DE INFLUENCIA DIRECTA</a:t>
            </a:r>
            <a:br>
              <a:rPr lang="es-PE" sz="2700" b="1" dirty="0"/>
            </a:br>
            <a:r>
              <a:rPr lang="es-PE" sz="2700" b="1" dirty="0"/>
              <a:t>CRITERIO SOCIO ECONÓMICO</a:t>
            </a:r>
          </a:p>
        </p:txBody>
      </p:sp>
      <p:pic>
        <p:nvPicPr>
          <p:cNvPr id="3" name="Imagen 2"/>
          <p:cNvPicPr>
            <a:picLocks noChangeAspect="1"/>
          </p:cNvPicPr>
          <p:nvPr/>
        </p:nvPicPr>
        <p:blipFill>
          <a:blip r:embed="rId2"/>
          <a:stretch>
            <a:fillRect/>
          </a:stretch>
        </p:blipFill>
        <p:spPr>
          <a:xfrm>
            <a:off x="8100392" y="293358"/>
            <a:ext cx="816935" cy="426757"/>
          </a:xfrm>
          <a:prstGeom prst="rect">
            <a:avLst/>
          </a:prstGeom>
        </p:spPr>
      </p:pic>
      <p:pic>
        <p:nvPicPr>
          <p:cNvPr id="5" name="Imagen 4"/>
          <p:cNvPicPr>
            <a:picLocks noChangeAspect="1"/>
          </p:cNvPicPr>
          <p:nvPr/>
        </p:nvPicPr>
        <p:blipFill>
          <a:blip r:embed="rId3"/>
          <a:stretch>
            <a:fillRect/>
          </a:stretch>
        </p:blipFill>
        <p:spPr>
          <a:xfrm>
            <a:off x="364505" y="265050"/>
            <a:ext cx="1518036" cy="487722"/>
          </a:xfrm>
          <a:prstGeom prst="rect">
            <a:avLst/>
          </a:prstGeom>
        </p:spPr>
      </p:pic>
      <p:sp>
        <p:nvSpPr>
          <p:cNvPr id="6" name="Marcador de contenido 5">
            <a:extLst>
              <a:ext uri="{FF2B5EF4-FFF2-40B4-BE49-F238E27FC236}">
                <a16:creationId xmlns:a16="http://schemas.microsoft.com/office/drawing/2014/main" id="{B1AA0C6E-AB8B-40F7-BDCC-DA735E1A284D}"/>
              </a:ext>
            </a:extLst>
          </p:cNvPr>
          <p:cNvSpPr>
            <a:spLocks noGrp="1"/>
          </p:cNvSpPr>
          <p:nvPr>
            <p:ph idx="1"/>
          </p:nvPr>
        </p:nvSpPr>
        <p:spPr>
          <a:xfrm>
            <a:off x="794466" y="1844824"/>
            <a:ext cx="7058745" cy="4076722"/>
          </a:xfrm>
        </p:spPr>
        <p:txBody>
          <a:bodyPr>
            <a:normAutofit fontScale="92500" lnSpcReduction="10000"/>
          </a:bodyPr>
          <a:lstStyle/>
          <a:p>
            <a:pPr marL="0" indent="0">
              <a:buNone/>
            </a:pPr>
            <a:r>
              <a:rPr lang="es-ES" dirty="0"/>
              <a:t>Los criterios considerados para la delimitación del área de influencia directa AID son los siguientes:</a:t>
            </a:r>
          </a:p>
          <a:p>
            <a:r>
              <a:rPr lang="es-ES" dirty="0"/>
              <a:t>El área en la cual se va a </a:t>
            </a:r>
            <a:r>
              <a:rPr lang="es-ES" b="1" dirty="0"/>
              <a:t>ejecutar la construcción </a:t>
            </a:r>
            <a:r>
              <a:rPr lang="es-ES" dirty="0"/>
              <a:t>de instalaciones, equipamiento e </a:t>
            </a:r>
            <a:r>
              <a:rPr lang="es-ES" b="1" dirty="0"/>
              <a:t>infraestructuras de la carretera</a:t>
            </a:r>
            <a:r>
              <a:rPr lang="es-ES" dirty="0"/>
              <a:t>.</a:t>
            </a:r>
          </a:p>
          <a:p>
            <a:r>
              <a:rPr lang="es-ES" dirty="0"/>
              <a:t>Las </a:t>
            </a:r>
            <a:r>
              <a:rPr lang="es-ES" b="1" dirty="0"/>
              <a:t>viviendas, infraestructuras y terrenos aledaños </a:t>
            </a:r>
            <a:r>
              <a:rPr lang="es-ES" dirty="0"/>
              <a:t>al área destinada para la construcción de la carretera.</a:t>
            </a:r>
          </a:p>
          <a:p>
            <a:r>
              <a:rPr lang="es-ES" dirty="0"/>
              <a:t>Las </a:t>
            </a:r>
            <a:r>
              <a:rPr lang="es-ES" b="1" dirty="0"/>
              <a:t>áreas a ser ocupadas por las instalaciones auxiliares </a:t>
            </a:r>
            <a:r>
              <a:rPr lang="es-ES" dirty="0"/>
              <a:t>requeridas por el proyecto, como son patios de maquinarias, canteras, depósitos de material excedente, accesos temporales, áreas de estacionamiento de las maquinarias, almacenes y área donde consumirán sus alimentos los trabajadores, entre otros.</a:t>
            </a:r>
          </a:p>
          <a:p>
            <a:r>
              <a:rPr lang="es-ES" dirty="0"/>
              <a:t>Las </a:t>
            </a:r>
            <a:r>
              <a:rPr lang="es-ES" b="1" dirty="0"/>
              <a:t>áreas aledañas e infraestructura de servicios a la obra </a:t>
            </a:r>
            <a:r>
              <a:rPr lang="es-ES" dirty="0"/>
              <a:t>que serán </a:t>
            </a:r>
            <a:r>
              <a:rPr lang="es-ES" b="1" dirty="0"/>
              <a:t>afectadas</a:t>
            </a:r>
            <a:r>
              <a:rPr lang="es-ES" dirty="0"/>
              <a:t> </a:t>
            </a:r>
            <a:r>
              <a:rPr lang="es-ES" b="1" dirty="0"/>
              <a:t>directamente</a:t>
            </a:r>
            <a:r>
              <a:rPr lang="es-ES" dirty="0"/>
              <a:t> por los polvos, gases, ruidos, demoliciones y excavaciones de la obra.</a:t>
            </a:r>
          </a:p>
          <a:p>
            <a:endParaRPr lang="es-PE" dirty="0"/>
          </a:p>
        </p:txBody>
      </p:sp>
      <p:sp>
        <p:nvSpPr>
          <p:cNvPr id="7" name="Marcador de número de diapositiva 6">
            <a:extLst>
              <a:ext uri="{FF2B5EF4-FFF2-40B4-BE49-F238E27FC236}">
                <a16:creationId xmlns:a16="http://schemas.microsoft.com/office/drawing/2014/main" id="{66F896EF-133F-4769-99E4-13D889767A12}"/>
              </a:ext>
            </a:extLst>
          </p:cNvPr>
          <p:cNvSpPr>
            <a:spLocks noGrp="1"/>
          </p:cNvSpPr>
          <p:nvPr>
            <p:ph type="sldNum" sz="quarter" idx="12"/>
          </p:nvPr>
        </p:nvSpPr>
        <p:spPr/>
        <p:txBody>
          <a:bodyPr/>
          <a:lstStyle/>
          <a:p>
            <a:fld id="{D7E4AD86-AAB1-4236-9245-BFFDB904F8C8}" type="slidenum">
              <a:rPr lang="es-PE" smtClean="0"/>
              <a:pPr/>
              <a:t>2</a:t>
            </a:fld>
            <a:endParaRPr lang="es-PE"/>
          </a:p>
        </p:txBody>
      </p:sp>
    </p:spTree>
    <p:extLst>
      <p:ext uri="{BB962C8B-B14F-4D97-AF65-F5344CB8AC3E}">
        <p14:creationId xmlns:p14="http://schemas.microsoft.com/office/powerpoint/2010/main" val="2762766350"/>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p:cNvGraphicFramePr>
            <a:graphicFrameLocks noGrp="1"/>
          </p:cNvGraphicFramePr>
          <p:nvPr>
            <p:extLst>
              <p:ext uri="{D42A27DB-BD31-4B8C-83A1-F6EECF244321}">
                <p14:modId xmlns:p14="http://schemas.microsoft.com/office/powerpoint/2010/main" val="347919189"/>
              </p:ext>
            </p:extLst>
          </p:nvPr>
        </p:nvGraphicFramePr>
        <p:xfrm>
          <a:off x="1278459" y="1888608"/>
          <a:ext cx="5997412" cy="3898655"/>
        </p:xfrm>
        <a:graphic>
          <a:graphicData uri="http://schemas.openxmlformats.org/drawingml/2006/table">
            <a:tbl>
              <a:tblPr firstRow="1" firstCol="1" bandRow="1">
                <a:tableStyleId>{5C22544A-7EE6-4342-B048-85BDC9FD1C3A}</a:tableStyleId>
              </a:tblPr>
              <a:tblGrid>
                <a:gridCol w="3285008">
                  <a:extLst>
                    <a:ext uri="{9D8B030D-6E8A-4147-A177-3AD203B41FA5}">
                      <a16:colId xmlns:a16="http://schemas.microsoft.com/office/drawing/2014/main" val="20000"/>
                    </a:ext>
                  </a:extLst>
                </a:gridCol>
                <a:gridCol w="2712404">
                  <a:extLst>
                    <a:ext uri="{9D8B030D-6E8A-4147-A177-3AD203B41FA5}">
                      <a16:colId xmlns:a16="http://schemas.microsoft.com/office/drawing/2014/main" val="20001"/>
                    </a:ext>
                  </a:extLst>
                </a:gridCol>
              </a:tblGrid>
              <a:tr h="946404">
                <a:tc>
                  <a:txBody>
                    <a:bodyPr/>
                    <a:lstStyle/>
                    <a:p>
                      <a:pPr algn="ctr">
                        <a:lnSpc>
                          <a:spcPct val="115000"/>
                        </a:lnSpc>
                        <a:spcAft>
                          <a:spcPts val="0"/>
                        </a:spcAft>
                      </a:pPr>
                      <a:r>
                        <a:rPr lang="es-PE" sz="1800" dirty="0">
                          <a:effectLst/>
                        </a:rPr>
                        <a:t>DISTRITOS</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es-PE" sz="1800" dirty="0">
                          <a:effectLst/>
                        </a:rPr>
                        <a:t>POBLACIÓN</a:t>
                      </a:r>
                      <a:r>
                        <a:rPr lang="es-PE" sz="1800" baseline="0" dirty="0">
                          <a:effectLst/>
                        </a:rPr>
                        <a:t> CENSO 2017</a:t>
                      </a:r>
                      <a:endParaRPr lang="es-PE" sz="1800" dirty="0">
                        <a:effectLst/>
                      </a:endParaRPr>
                    </a:p>
                    <a:p>
                      <a:pPr algn="ctr">
                        <a:lnSpc>
                          <a:spcPct val="115000"/>
                        </a:lnSpc>
                        <a:spcAft>
                          <a:spcPts val="0"/>
                        </a:spcAft>
                      </a:pPr>
                      <a:r>
                        <a:rPr lang="es-PE" sz="1800" dirty="0">
                          <a:effectLst/>
                        </a:rPr>
                        <a:t>(habitantes)</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10000"/>
                  </a:ext>
                </a:extLst>
              </a:tr>
              <a:tr h="315468">
                <a:tc>
                  <a:txBody>
                    <a:bodyPr/>
                    <a:lstStyle/>
                    <a:p>
                      <a:pPr algn="l">
                        <a:lnSpc>
                          <a:spcPct val="115000"/>
                        </a:lnSpc>
                        <a:spcAft>
                          <a:spcPts val="0"/>
                        </a:spcAft>
                      </a:pPr>
                      <a:r>
                        <a:rPr lang="es-PE" sz="1800" dirty="0">
                          <a:effectLst/>
                        </a:rPr>
                        <a:t>Lurigancho Chosica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r">
                        <a:lnSpc>
                          <a:spcPct val="115000"/>
                        </a:lnSpc>
                        <a:spcAft>
                          <a:spcPts val="0"/>
                        </a:spcAft>
                      </a:pPr>
                      <a:r>
                        <a:rPr lang="es-PE" sz="1800">
                          <a:effectLst/>
                        </a:rPr>
                        <a:t>240,814</a:t>
                      </a:r>
                      <a:endParaRPr lang="es-PE"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10001"/>
                  </a:ext>
                </a:extLst>
              </a:tr>
              <a:tr h="315468">
                <a:tc>
                  <a:txBody>
                    <a:bodyPr/>
                    <a:lstStyle/>
                    <a:p>
                      <a:pPr algn="l">
                        <a:lnSpc>
                          <a:spcPct val="115000"/>
                        </a:lnSpc>
                        <a:spcAft>
                          <a:spcPts val="0"/>
                        </a:spcAft>
                      </a:pPr>
                      <a:r>
                        <a:rPr lang="es-PE" sz="1800" dirty="0">
                          <a:effectLst/>
                        </a:rPr>
                        <a:t>Chaclacayo</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r">
                        <a:lnSpc>
                          <a:spcPct val="115000"/>
                        </a:lnSpc>
                        <a:spcAft>
                          <a:spcPts val="0"/>
                        </a:spcAft>
                      </a:pPr>
                      <a:r>
                        <a:rPr lang="es-PE" sz="1800">
                          <a:effectLst/>
                        </a:rPr>
                        <a:t>42,912</a:t>
                      </a:r>
                      <a:endParaRPr lang="es-PE"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10002"/>
                  </a:ext>
                </a:extLst>
              </a:tr>
              <a:tr h="315468">
                <a:tc>
                  <a:txBody>
                    <a:bodyPr/>
                    <a:lstStyle/>
                    <a:p>
                      <a:pPr algn="l">
                        <a:lnSpc>
                          <a:spcPct val="115000"/>
                        </a:lnSpc>
                        <a:spcAft>
                          <a:spcPts val="0"/>
                        </a:spcAft>
                      </a:pPr>
                      <a:r>
                        <a:rPr lang="es-PE" sz="1800" dirty="0">
                          <a:effectLst/>
                        </a:rPr>
                        <a:t>Antioquía </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r">
                        <a:lnSpc>
                          <a:spcPct val="115000"/>
                        </a:lnSpc>
                        <a:spcAft>
                          <a:spcPts val="0"/>
                        </a:spcAft>
                      </a:pPr>
                      <a:r>
                        <a:rPr lang="es-PE" sz="1800">
                          <a:effectLst/>
                        </a:rPr>
                        <a:t>1,225</a:t>
                      </a:r>
                      <a:endParaRPr lang="es-PE"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3"/>
                  </a:ext>
                </a:extLst>
              </a:tr>
              <a:tr h="315468">
                <a:tc>
                  <a:txBody>
                    <a:bodyPr/>
                    <a:lstStyle/>
                    <a:p>
                      <a:pPr algn="l">
                        <a:lnSpc>
                          <a:spcPct val="115000"/>
                        </a:lnSpc>
                        <a:spcAft>
                          <a:spcPts val="0"/>
                        </a:spcAft>
                      </a:pPr>
                      <a:r>
                        <a:rPr lang="es-PE" sz="1800" dirty="0">
                          <a:effectLst/>
                        </a:rPr>
                        <a:t>Lahuaytambo</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r">
                        <a:lnSpc>
                          <a:spcPct val="115000"/>
                        </a:lnSpc>
                        <a:spcAft>
                          <a:spcPts val="0"/>
                        </a:spcAft>
                      </a:pPr>
                      <a:r>
                        <a:rPr lang="es-PE" sz="1800">
                          <a:effectLst/>
                        </a:rPr>
                        <a:t>616</a:t>
                      </a:r>
                      <a:endParaRPr lang="es-PE"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4"/>
                  </a:ext>
                </a:extLst>
              </a:tr>
              <a:tr h="315468">
                <a:tc>
                  <a:txBody>
                    <a:bodyPr/>
                    <a:lstStyle/>
                    <a:p>
                      <a:pPr algn="l">
                        <a:lnSpc>
                          <a:spcPct val="115000"/>
                        </a:lnSpc>
                        <a:spcAft>
                          <a:spcPts val="0"/>
                        </a:spcAft>
                      </a:pPr>
                      <a:r>
                        <a:rPr lang="es-PE" sz="1800" dirty="0">
                          <a:effectLst/>
                        </a:rPr>
                        <a:t>San Damián</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r">
                        <a:lnSpc>
                          <a:spcPct val="115000"/>
                        </a:lnSpc>
                        <a:spcAft>
                          <a:spcPts val="0"/>
                        </a:spcAft>
                      </a:pPr>
                      <a:r>
                        <a:rPr lang="es-PE" sz="1800" dirty="0">
                          <a:effectLst/>
                        </a:rPr>
                        <a:t>1,220</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5"/>
                  </a:ext>
                </a:extLst>
              </a:tr>
              <a:tr h="428507">
                <a:tc>
                  <a:txBody>
                    <a:bodyPr/>
                    <a:lstStyle/>
                    <a:p>
                      <a:pPr algn="l">
                        <a:lnSpc>
                          <a:spcPct val="115000"/>
                        </a:lnSpc>
                        <a:spcAft>
                          <a:spcPts val="0"/>
                        </a:spcAft>
                      </a:pPr>
                      <a:r>
                        <a:rPr lang="es-PE" sz="1800" dirty="0">
                          <a:effectLst/>
                        </a:rPr>
                        <a:t>San Mateo de Huanchor</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r">
                        <a:lnSpc>
                          <a:spcPct val="115000"/>
                        </a:lnSpc>
                        <a:spcAft>
                          <a:spcPts val="0"/>
                        </a:spcAft>
                      </a:pPr>
                      <a:r>
                        <a:rPr lang="es-PE" sz="1800" dirty="0">
                          <a:effectLst/>
                        </a:rPr>
                        <a:t>4,245</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6"/>
                  </a:ext>
                </a:extLst>
              </a:tr>
              <a:tr h="315468">
                <a:tc>
                  <a:txBody>
                    <a:bodyPr/>
                    <a:lstStyle/>
                    <a:p>
                      <a:pPr algn="l">
                        <a:lnSpc>
                          <a:spcPct val="115000"/>
                        </a:lnSpc>
                        <a:spcAft>
                          <a:spcPts val="0"/>
                        </a:spcAft>
                      </a:pPr>
                      <a:r>
                        <a:rPr lang="es-PE" sz="1800" dirty="0">
                          <a:effectLst/>
                        </a:rPr>
                        <a:t>Yauli</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r">
                        <a:lnSpc>
                          <a:spcPct val="115000"/>
                        </a:lnSpc>
                        <a:spcAft>
                          <a:spcPts val="0"/>
                        </a:spcAft>
                      </a:pPr>
                      <a:r>
                        <a:rPr lang="es-PE" sz="1800" dirty="0">
                          <a:effectLst/>
                        </a:rPr>
                        <a:t>5,341</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7"/>
                  </a:ext>
                </a:extLst>
              </a:tr>
              <a:tr h="315468">
                <a:tc>
                  <a:txBody>
                    <a:bodyPr/>
                    <a:lstStyle/>
                    <a:p>
                      <a:pPr algn="l">
                        <a:lnSpc>
                          <a:spcPct val="115000"/>
                        </a:lnSpc>
                        <a:spcAft>
                          <a:spcPts val="0"/>
                        </a:spcAft>
                      </a:pPr>
                      <a:r>
                        <a:rPr lang="es-PE" sz="1800" dirty="0">
                          <a:effectLst/>
                        </a:rPr>
                        <a:t>Santa Rosa de Sacco</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r">
                        <a:lnSpc>
                          <a:spcPct val="115000"/>
                        </a:lnSpc>
                        <a:spcAft>
                          <a:spcPts val="0"/>
                        </a:spcAft>
                      </a:pPr>
                      <a:r>
                        <a:rPr lang="es-PE" sz="1800" dirty="0">
                          <a:effectLst/>
                        </a:rPr>
                        <a:t>8,977</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8"/>
                  </a:ext>
                </a:extLst>
              </a:tr>
              <a:tr h="315468">
                <a:tc>
                  <a:txBody>
                    <a:bodyPr/>
                    <a:lstStyle/>
                    <a:p>
                      <a:pPr algn="l">
                        <a:lnSpc>
                          <a:spcPct val="115000"/>
                        </a:lnSpc>
                        <a:spcAft>
                          <a:spcPts val="0"/>
                        </a:spcAft>
                      </a:pPr>
                      <a:r>
                        <a:rPr lang="es-PE" sz="1800" dirty="0">
                          <a:effectLst/>
                        </a:rPr>
                        <a:t>La Oroya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r">
                        <a:lnSpc>
                          <a:spcPct val="115000"/>
                        </a:lnSpc>
                        <a:spcAft>
                          <a:spcPts val="0"/>
                        </a:spcAft>
                      </a:pPr>
                      <a:r>
                        <a:rPr lang="es-PE" sz="1800" dirty="0">
                          <a:effectLst/>
                        </a:rPr>
                        <a:t>14,021</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9"/>
                  </a:ext>
                </a:extLst>
              </a:tr>
            </a:tbl>
          </a:graphicData>
        </a:graphic>
      </p:graphicFrame>
      <p:sp>
        <p:nvSpPr>
          <p:cNvPr id="6" name="Rectángulo 5"/>
          <p:cNvSpPr/>
          <p:nvPr/>
        </p:nvSpPr>
        <p:spPr>
          <a:xfrm>
            <a:off x="1269647" y="5849106"/>
            <a:ext cx="6357098" cy="331245"/>
          </a:xfrm>
          <a:prstGeom prst="rect">
            <a:avLst/>
          </a:prstGeom>
        </p:spPr>
        <p:txBody>
          <a:bodyPr wrap="square">
            <a:spAutoFit/>
          </a:bodyPr>
          <a:lstStyle/>
          <a:p>
            <a:pPr>
              <a:lnSpc>
                <a:spcPct val="115000"/>
              </a:lnSpc>
            </a:pPr>
            <a:r>
              <a:rPr lang="es-ES" sz="1350" dirty="0">
                <a:latin typeface="Arial Narrow" panose="020B0606020202030204" pitchFamily="34" charset="0"/>
                <a:ea typeface="Calibri" panose="020F0502020204030204" pitchFamily="34" charset="0"/>
                <a:cs typeface="Arial" panose="020B0604020202020204" pitchFamily="34" charset="0"/>
              </a:rPr>
              <a:t>Fuente: Censos Nacionales de Población, VII Vivienda y III Comunidades Campesinas, 2017.</a:t>
            </a:r>
            <a:endParaRPr lang="es-PE" sz="1350" dirty="0">
              <a:latin typeface="Arial Narrow" panose="020B0606020202030204" pitchFamily="34" charset="0"/>
              <a:ea typeface="Calibri" panose="020F0502020204030204" pitchFamily="34" charset="0"/>
              <a:cs typeface="Arial" panose="020B0604020202020204" pitchFamily="34" charset="0"/>
            </a:endParaRPr>
          </a:p>
        </p:txBody>
      </p:sp>
      <p:sp>
        <p:nvSpPr>
          <p:cNvPr id="7" name="Rectángulo 6"/>
          <p:cNvSpPr/>
          <p:nvPr/>
        </p:nvSpPr>
        <p:spPr>
          <a:xfrm>
            <a:off x="1512645" y="1169080"/>
            <a:ext cx="6357098" cy="517065"/>
          </a:xfrm>
          <a:prstGeom prst="rect">
            <a:avLst/>
          </a:prstGeom>
        </p:spPr>
        <p:txBody>
          <a:bodyPr wrap="square">
            <a:spAutoFit/>
          </a:bodyPr>
          <a:lstStyle/>
          <a:p>
            <a:pPr algn="ctr">
              <a:lnSpc>
                <a:spcPct val="115000"/>
              </a:lnSpc>
            </a:pPr>
            <a:r>
              <a:rPr lang="es-ES" sz="2400" b="1" dirty="0">
                <a:ea typeface="Calibri" panose="020F0502020204030204" pitchFamily="34" charset="0"/>
                <a:cs typeface="Arial" panose="020B0604020202020204" pitchFamily="34" charset="0"/>
              </a:rPr>
              <a:t>ÁREA DE INFLUENCIA DIRECTA</a:t>
            </a:r>
            <a:endParaRPr lang="es-PE" sz="2400" b="1" dirty="0">
              <a:ea typeface="Calibri" panose="020F0502020204030204" pitchFamily="34" charset="0"/>
              <a:cs typeface="Arial" panose="020B0604020202020204" pitchFamily="34" charset="0"/>
            </a:endParaRPr>
          </a:p>
        </p:txBody>
      </p:sp>
      <p:pic>
        <p:nvPicPr>
          <p:cNvPr id="2" name="Imagen 1"/>
          <p:cNvPicPr>
            <a:picLocks noChangeAspect="1"/>
          </p:cNvPicPr>
          <p:nvPr/>
        </p:nvPicPr>
        <p:blipFill>
          <a:blip r:embed="rId2"/>
          <a:stretch>
            <a:fillRect/>
          </a:stretch>
        </p:blipFill>
        <p:spPr>
          <a:xfrm>
            <a:off x="7626745" y="397231"/>
            <a:ext cx="816935" cy="426757"/>
          </a:xfrm>
          <a:prstGeom prst="rect">
            <a:avLst/>
          </a:prstGeom>
        </p:spPr>
      </p:pic>
      <p:pic>
        <p:nvPicPr>
          <p:cNvPr id="3" name="Imagen 2"/>
          <p:cNvPicPr>
            <a:picLocks noChangeAspect="1"/>
          </p:cNvPicPr>
          <p:nvPr/>
        </p:nvPicPr>
        <p:blipFill>
          <a:blip r:embed="rId3"/>
          <a:stretch>
            <a:fillRect/>
          </a:stretch>
        </p:blipFill>
        <p:spPr>
          <a:xfrm>
            <a:off x="510629" y="336266"/>
            <a:ext cx="1518036" cy="487722"/>
          </a:xfrm>
          <a:prstGeom prst="rect">
            <a:avLst/>
          </a:prstGeom>
        </p:spPr>
      </p:pic>
      <p:sp>
        <p:nvSpPr>
          <p:cNvPr id="4" name="Marcador de número de diapositiva 3">
            <a:extLst>
              <a:ext uri="{FF2B5EF4-FFF2-40B4-BE49-F238E27FC236}">
                <a16:creationId xmlns:a16="http://schemas.microsoft.com/office/drawing/2014/main" id="{EA1CDA41-3A9C-4D56-88D2-B331D72B9A65}"/>
              </a:ext>
            </a:extLst>
          </p:cNvPr>
          <p:cNvSpPr>
            <a:spLocks noGrp="1"/>
          </p:cNvSpPr>
          <p:nvPr>
            <p:ph type="sldNum" sz="quarter" idx="12"/>
          </p:nvPr>
        </p:nvSpPr>
        <p:spPr/>
        <p:txBody>
          <a:bodyPr/>
          <a:lstStyle/>
          <a:p>
            <a:fld id="{D7E4AD86-AAB1-4236-9245-BFFDB904F8C8}" type="slidenum">
              <a:rPr lang="es-PE" smtClean="0"/>
              <a:pPr/>
              <a:t>3</a:t>
            </a:fld>
            <a:endParaRPr lang="es-PE"/>
          </a:p>
        </p:txBody>
      </p:sp>
    </p:spTree>
    <p:extLst>
      <p:ext uri="{BB962C8B-B14F-4D97-AF65-F5344CB8AC3E}">
        <p14:creationId xmlns:p14="http://schemas.microsoft.com/office/powerpoint/2010/main" val="3166084674"/>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80489" y="936454"/>
            <a:ext cx="7886700" cy="695885"/>
          </a:xfrm>
        </p:spPr>
        <p:txBody>
          <a:bodyPr>
            <a:normAutofit fontScale="90000"/>
          </a:bodyPr>
          <a:lstStyle/>
          <a:p>
            <a:pPr algn="ctr"/>
            <a:r>
              <a:rPr lang="es-PE" sz="2700" b="1" dirty="0"/>
              <a:t>ÁREA DE INFLUENCIA DIRECTA</a:t>
            </a:r>
            <a:br>
              <a:rPr lang="es-PE" sz="2700" b="1" dirty="0"/>
            </a:br>
            <a:r>
              <a:rPr lang="es-PE" sz="2700" b="1" dirty="0"/>
              <a:t>CRITERIO SOCIO ECONÓMICO</a:t>
            </a:r>
          </a:p>
        </p:txBody>
      </p:sp>
      <p:pic>
        <p:nvPicPr>
          <p:cNvPr id="3" name="Imagen 2"/>
          <p:cNvPicPr>
            <a:picLocks noChangeAspect="1"/>
          </p:cNvPicPr>
          <p:nvPr/>
        </p:nvPicPr>
        <p:blipFill>
          <a:blip r:embed="rId2"/>
          <a:stretch>
            <a:fillRect/>
          </a:stretch>
        </p:blipFill>
        <p:spPr>
          <a:xfrm>
            <a:off x="7596336" y="463168"/>
            <a:ext cx="816935" cy="426757"/>
          </a:xfrm>
          <a:prstGeom prst="rect">
            <a:avLst/>
          </a:prstGeom>
        </p:spPr>
      </p:pic>
      <p:pic>
        <p:nvPicPr>
          <p:cNvPr id="5" name="Imagen 4"/>
          <p:cNvPicPr>
            <a:picLocks noChangeAspect="1"/>
          </p:cNvPicPr>
          <p:nvPr/>
        </p:nvPicPr>
        <p:blipFill>
          <a:blip r:embed="rId3"/>
          <a:stretch>
            <a:fillRect/>
          </a:stretch>
        </p:blipFill>
        <p:spPr>
          <a:xfrm>
            <a:off x="586714" y="432686"/>
            <a:ext cx="1518036" cy="487722"/>
          </a:xfrm>
          <a:prstGeom prst="rect">
            <a:avLst/>
          </a:prstGeom>
        </p:spPr>
      </p:pic>
      <p:sp>
        <p:nvSpPr>
          <p:cNvPr id="7" name="Marcador de contenido 6">
            <a:extLst>
              <a:ext uri="{FF2B5EF4-FFF2-40B4-BE49-F238E27FC236}">
                <a16:creationId xmlns:a16="http://schemas.microsoft.com/office/drawing/2014/main" id="{A26E8089-83BB-4FC8-A839-A840775558C0}"/>
              </a:ext>
            </a:extLst>
          </p:cNvPr>
          <p:cNvSpPr>
            <a:spLocks noGrp="1"/>
          </p:cNvSpPr>
          <p:nvPr>
            <p:ph idx="1"/>
          </p:nvPr>
        </p:nvSpPr>
        <p:spPr>
          <a:xfrm>
            <a:off x="586714" y="1903735"/>
            <a:ext cx="7632848" cy="2034723"/>
          </a:xfrm>
        </p:spPr>
        <p:txBody>
          <a:bodyPr>
            <a:normAutofit/>
          </a:bodyPr>
          <a:lstStyle/>
          <a:p>
            <a:pPr marL="0" indent="0">
              <a:buNone/>
            </a:pPr>
            <a:r>
              <a:rPr lang="es-PE" dirty="0"/>
              <a:t>Las localidades comprendidas en el Área de Influencia Directa del proyecto pertenecen geopolíticamente a los distritos de Lurigancho Chosica y Chaclacayo pertenecen a Lima Metropolitana, los distritos de Antioquia, Lahuaytambo, San Damián y San Mateo de Huanchor en la provincia de Huarochirí, región Lima Provincias y, los distritos de Yauli, Santa Rosa de Sacco y La Oroya en la provincia de Yauli, pertenecientes a la región Junín.</a:t>
            </a:r>
          </a:p>
          <a:p>
            <a:endParaRPr lang="es-PE" dirty="0"/>
          </a:p>
        </p:txBody>
      </p:sp>
      <p:graphicFrame>
        <p:nvGraphicFramePr>
          <p:cNvPr id="10" name="Tabla 9">
            <a:extLst>
              <a:ext uri="{FF2B5EF4-FFF2-40B4-BE49-F238E27FC236}">
                <a16:creationId xmlns:a16="http://schemas.microsoft.com/office/drawing/2014/main" id="{2C0335B6-0418-483A-A4D8-B233F1831BCF}"/>
              </a:ext>
            </a:extLst>
          </p:cNvPr>
          <p:cNvGraphicFramePr>
            <a:graphicFrameLocks noGrp="1"/>
          </p:cNvGraphicFramePr>
          <p:nvPr>
            <p:extLst>
              <p:ext uri="{D42A27DB-BD31-4B8C-83A1-F6EECF244321}">
                <p14:modId xmlns:p14="http://schemas.microsoft.com/office/powerpoint/2010/main" val="427543114"/>
              </p:ext>
            </p:extLst>
          </p:nvPr>
        </p:nvGraphicFramePr>
        <p:xfrm>
          <a:off x="683568" y="4209854"/>
          <a:ext cx="7056783" cy="1727738"/>
        </p:xfrm>
        <a:graphic>
          <a:graphicData uri="http://schemas.openxmlformats.org/drawingml/2006/table">
            <a:tbl>
              <a:tblPr firstRow="1" firstCol="1" bandRow="1">
                <a:tableStyleId>{5C22544A-7EE6-4342-B048-85BDC9FD1C3A}</a:tableStyleId>
              </a:tblPr>
              <a:tblGrid>
                <a:gridCol w="2352261">
                  <a:extLst>
                    <a:ext uri="{9D8B030D-6E8A-4147-A177-3AD203B41FA5}">
                      <a16:colId xmlns:a16="http://schemas.microsoft.com/office/drawing/2014/main" val="2383421288"/>
                    </a:ext>
                  </a:extLst>
                </a:gridCol>
                <a:gridCol w="2352261">
                  <a:extLst>
                    <a:ext uri="{9D8B030D-6E8A-4147-A177-3AD203B41FA5}">
                      <a16:colId xmlns:a16="http://schemas.microsoft.com/office/drawing/2014/main" val="2465425444"/>
                    </a:ext>
                  </a:extLst>
                </a:gridCol>
                <a:gridCol w="2352261">
                  <a:extLst>
                    <a:ext uri="{9D8B030D-6E8A-4147-A177-3AD203B41FA5}">
                      <a16:colId xmlns:a16="http://schemas.microsoft.com/office/drawing/2014/main" val="2568400867"/>
                    </a:ext>
                  </a:extLst>
                </a:gridCol>
              </a:tblGrid>
              <a:tr h="207543">
                <a:tc>
                  <a:txBody>
                    <a:bodyPr/>
                    <a:lstStyle/>
                    <a:p>
                      <a:pPr algn="ctr">
                        <a:lnSpc>
                          <a:spcPct val="107000"/>
                        </a:lnSpc>
                        <a:spcAft>
                          <a:spcPts val="0"/>
                        </a:spcAft>
                      </a:pPr>
                      <a:r>
                        <a:rPr lang="es-ES" sz="1400" dirty="0">
                          <a:effectLst/>
                          <a:latin typeface="Calibri" panose="020F0502020204030204" pitchFamily="34" charset="0"/>
                          <a:ea typeface="Calibri" panose="020F0502020204030204" pitchFamily="34" charset="0"/>
                          <a:cs typeface="Times New Roman" panose="02020603050405020304" pitchFamily="18" charset="0"/>
                        </a:rPr>
                        <a:t>Región LM</a:t>
                      </a:r>
                      <a:endParaRPr lang="es-P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ES" sz="1400" dirty="0">
                          <a:effectLst/>
                          <a:latin typeface="Calibri" panose="020F0502020204030204" pitchFamily="34" charset="0"/>
                          <a:ea typeface="Calibri" panose="020F0502020204030204" pitchFamily="34" charset="0"/>
                          <a:cs typeface="Times New Roman" panose="02020603050405020304" pitchFamily="18" charset="0"/>
                        </a:rPr>
                        <a:t>Región Lima Provincias</a:t>
                      </a:r>
                      <a:endParaRPr lang="es-P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PE" sz="1400">
                          <a:effectLst/>
                        </a:rPr>
                        <a:t>Región Junín</a:t>
                      </a:r>
                      <a:endParaRPr lang="es-P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09474178"/>
                  </a:ext>
                </a:extLst>
              </a:tr>
              <a:tr h="403586">
                <a:tc>
                  <a:txBody>
                    <a:bodyPr/>
                    <a:lstStyle/>
                    <a:p>
                      <a:pPr algn="ctr">
                        <a:lnSpc>
                          <a:spcPct val="107000"/>
                        </a:lnSpc>
                        <a:spcAft>
                          <a:spcPts val="0"/>
                        </a:spcAft>
                      </a:pPr>
                      <a:r>
                        <a:rPr lang="es-PE" sz="1400" dirty="0">
                          <a:effectLst/>
                        </a:rPr>
                        <a:t>Lima Metropolitana</a:t>
                      </a:r>
                      <a:endParaRPr lang="es-P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PE" sz="1400" dirty="0">
                          <a:effectLst/>
                        </a:rPr>
                        <a:t>Provincia de Huarochirí</a:t>
                      </a:r>
                      <a:endParaRPr lang="es-P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PE" sz="1400">
                          <a:effectLst/>
                        </a:rPr>
                        <a:t>Provincia de Yauli</a:t>
                      </a:r>
                      <a:endParaRPr lang="es-P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86678811"/>
                  </a:ext>
                </a:extLst>
              </a:tr>
              <a:tr h="206275">
                <a:tc>
                  <a:txBody>
                    <a:bodyPr/>
                    <a:lstStyle/>
                    <a:p>
                      <a:pPr algn="l">
                        <a:lnSpc>
                          <a:spcPct val="107000"/>
                        </a:lnSpc>
                        <a:spcAft>
                          <a:spcPts val="0"/>
                        </a:spcAft>
                      </a:pPr>
                      <a:r>
                        <a:rPr lang="es-PE" sz="1400" dirty="0">
                          <a:effectLst/>
                        </a:rPr>
                        <a:t>Lurigancho - Chosica</a:t>
                      </a:r>
                      <a:endParaRPr lang="es-P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es-PE" sz="1400" dirty="0">
                          <a:effectLst/>
                        </a:rPr>
                        <a:t>Antioquia </a:t>
                      </a:r>
                      <a:endParaRPr lang="es-P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es-PE" sz="1400">
                          <a:effectLst/>
                        </a:rPr>
                        <a:t>Yauli</a:t>
                      </a:r>
                      <a:endParaRPr lang="es-P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99762602"/>
                  </a:ext>
                </a:extLst>
              </a:tr>
              <a:tr h="206275">
                <a:tc>
                  <a:txBody>
                    <a:bodyPr/>
                    <a:lstStyle/>
                    <a:p>
                      <a:pPr algn="l">
                        <a:lnSpc>
                          <a:spcPct val="107000"/>
                        </a:lnSpc>
                        <a:spcAft>
                          <a:spcPts val="0"/>
                        </a:spcAft>
                      </a:pPr>
                      <a:r>
                        <a:rPr lang="es-PE" sz="1400">
                          <a:effectLst/>
                        </a:rPr>
                        <a:t>Chaclacayo</a:t>
                      </a:r>
                      <a:endParaRPr lang="es-P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es-PE" sz="1400" dirty="0">
                          <a:effectLst/>
                        </a:rPr>
                        <a:t>Lahuaytambo</a:t>
                      </a:r>
                      <a:endParaRPr lang="es-P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es-PE" sz="1400">
                          <a:effectLst/>
                        </a:rPr>
                        <a:t>Santa Rosa de Sacco</a:t>
                      </a:r>
                      <a:endParaRPr lang="es-P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67074424"/>
                  </a:ext>
                </a:extLst>
              </a:tr>
              <a:tr h="268674">
                <a:tc>
                  <a:txBody>
                    <a:bodyPr/>
                    <a:lstStyle/>
                    <a:p>
                      <a:pPr algn="l">
                        <a:lnSpc>
                          <a:spcPct val="107000"/>
                        </a:lnSpc>
                        <a:spcAft>
                          <a:spcPts val="0"/>
                        </a:spcAft>
                      </a:pPr>
                      <a:r>
                        <a:rPr lang="es-PE" sz="1400">
                          <a:effectLst/>
                        </a:rPr>
                        <a:t> </a:t>
                      </a:r>
                      <a:endParaRPr lang="es-P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es-PE" sz="1400" dirty="0">
                          <a:effectLst/>
                        </a:rPr>
                        <a:t>San Damián</a:t>
                      </a:r>
                      <a:endParaRPr lang="es-P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es-PE" sz="1400">
                          <a:effectLst/>
                        </a:rPr>
                        <a:t>La Oroya</a:t>
                      </a:r>
                      <a:endParaRPr lang="es-P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93365695"/>
                  </a:ext>
                </a:extLst>
              </a:tr>
              <a:tr h="403586">
                <a:tc>
                  <a:txBody>
                    <a:bodyPr/>
                    <a:lstStyle/>
                    <a:p>
                      <a:pPr algn="l">
                        <a:lnSpc>
                          <a:spcPct val="107000"/>
                        </a:lnSpc>
                        <a:spcAft>
                          <a:spcPts val="0"/>
                        </a:spcAft>
                      </a:pPr>
                      <a:r>
                        <a:rPr lang="es-PE" sz="1400">
                          <a:effectLst/>
                        </a:rPr>
                        <a:t> </a:t>
                      </a:r>
                      <a:endParaRPr lang="es-P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es-PE" sz="1400" dirty="0">
                          <a:effectLst/>
                        </a:rPr>
                        <a:t>San Mateo de Huanchor</a:t>
                      </a:r>
                      <a:endParaRPr lang="es-P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es-PE" sz="1400" dirty="0">
                          <a:effectLst/>
                        </a:rPr>
                        <a:t> </a:t>
                      </a:r>
                      <a:endParaRPr lang="es-P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484370861"/>
                  </a:ext>
                </a:extLst>
              </a:tr>
            </a:tbl>
          </a:graphicData>
        </a:graphic>
      </p:graphicFrame>
      <p:sp>
        <p:nvSpPr>
          <p:cNvPr id="11" name="Marcador de número de diapositiva 10">
            <a:extLst>
              <a:ext uri="{FF2B5EF4-FFF2-40B4-BE49-F238E27FC236}">
                <a16:creationId xmlns:a16="http://schemas.microsoft.com/office/drawing/2014/main" id="{6FBEC397-F37C-439F-8148-92F91616C9DA}"/>
              </a:ext>
            </a:extLst>
          </p:cNvPr>
          <p:cNvSpPr>
            <a:spLocks noGrp="1"/>
          </p:cNvSpPr>
          <p:nvPr>
            <p:ph type="sldNum" sz="quarter" idx="12"/>
          </p:nvPr>
        </p:nvSpPr>
        <p:spPr/>
        <p:txBody>
          <a:bodyPr/>
          <a:lstStyle/>
          <a:p>
            <a:fld id="{D7E4AD86-AAB1-4236-9245-BFFDB904F8C8}" type="slidenum">
              <a:rPr lang="es-PE" smtClean="0"/>
              <a:pPr/>
              <a:t>4</a:t>
            </a:fld>
            <a:endParaRPr lang="es-PE"/>
          </a:p>
        </p:txBody>
      </p:sp>
    </p:spTree>
    <p:extLst>
      <p:ext uri="{BB962C8B-B14F-4D97-AF65-F5344CB8AC3E}">
        <p14:creationId xmlns:p14="http://schemas.microsoft.com/office/powerpoint/2010/main" val="1482856241"/>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4099BF8-9AC6-4294-8C08-2E864BCF9779}"/>
              </a:ext>
            </a:extLst>
          </p:cNvPr>
          <p:cNvSpPr/>
          <p:nvPr/>
        </p:nvSpPr>
        <p:spPr>
          <a:xfrm>
            <a:off x="1186912" y="1014016"/>
            <a:ext cx="6768752" cy="2072875"/>
          </a:xfrm>
          <a:prstGeom prst="rect">
            <a:avLst/>
          </a:prstGeom>
        </p:spPr>
        <p:txBody>
          <a:bodyPr wrap="square">
            <a:spAutoFit/>
          </a:bodyPr>
          <a:lstStyle/>
          <a:p>
            <a:pPr marL="457200" indent="-457200" algn="just">
              <a:lnSpc>
                <a:spcPct val="115000"/>
              </a:lnSpc>
              <a:spcAft>
                <a:spcPts val="0"/>
              </a:spcAft>
            </a:pPr>
            <a:r>
              <a:rPr lang="es-PE" b="1" dirty="0">
                <a:latin typeface="Arial Narrow" panose="020B0606020202030204" pitchFamily="34" charset="0"/>
                <a:ea typeface="Calibri" panose="020F0502020204030204" pitchFamily="34" charset="0"/>
                <a:cs typeface="Arial" panose="020B0604020202020204" pitchFamily="34" charset="0"/>
              </a:rPr>
              <a:t>Población en distritos del AID</a:t>
            </a:r>
            <a:endParaRPr lang="es-PE" dirty="0">
              <a:latin typeface="Calibri" panose="020F0502020204030204" pitchFamily="34" charset="0"/>
              <a:ea typeface="Calibri" panose="020F0502020204030204" pitchFamily="34" charset="0"/>
              <a:cs typeface="Times New Roman" panose="02020603050405020304" pitchFamily="18" charset="0"/>
            </a:endParaRPr>
          </a:p>
          <a:p>
            <a:pPr marR="215900" algn="just">
              <a:spcAft>
                <a:spcPts val="0"/>
              </a:spcAft>
            </a:pPr>
            <a:r>
              <a:rPr lang="es-ES" dirty="0">
                <a:latin typeface="Arial Narrow" panose="020B0606020202030204" pitchFamily="34" charset="0"/>
                <a:ea typeface="Times New Roman" panose="02020603050405020304" pitchFamily="18" charset="0"/>
                <a:cs typeface="Arial" panose="020B0604020202020204" pitchFamily="34" charset="0"/>
              </a:rPr>
              <a:t>De acuerdo a registros de los dos últimos Censos de Población y Vivienda del INEI (2007 – 2017) los distritos del AID presenta una tendencia positiva de crecimiento poblacional, que pasó de 255,307 habitantes (2007) a 319,371 habitantes (2017), esta población se incrementaría en 64,064 habitantes.  Pero este crecimiento solo se da en dos distritos: Lurigancho Chosica y Chaclacayo, pero el resto hay un decrecimiento poblacional.</a:t>
            </a:r>
            <a:endParaRPr lang="es-PE" dirty="0">
              <a:latin typeface="Arial Narrow" panose="020B0606020202030204" pitchFamily="34" charset="0"/>
              <a:ea typeface="Times New Roman" panose="02020603050405020304" pitchFamily="18" charset="0"/>
              <a:cs typeface="Arial" panose="020B0604020202020204" pitchFamily="34" charset="0"/>
            </a:endParaRPr>
          </a:p>
        </p:txBody>
      </p:sp>
      <p:graphicFrame>
        <p:nvGraphicFramePr>
          <p:cNvPr id="3" name="Tabla 2">
            <a:extLst>
              <a:ext uri="{FF2B5EF4-FFF2-40B4-BE49-F238E27FC236}">
                <a16:creationId xmlns:a16="http://schemas.microsoft.com/office/drawing/2014/main" id="{33F09BD1-774D-4BAA-B810-C157A031A669}"/>
              </a:ext>
            </a:extLst>
          </p:cNvPr>
          <p:cNvGraphicFramePr>
            <a:graphicFrameLocks noGrp="1"/>
          </p:cNvGraphicFramePr>
          <p:nvPr>
            <p:extLst>
              <p:ext uri="{D42A27DB-BD31-4B8C-83A1-F6EECF244321}">
                <p14:modId xmlns:p14="http://schemas.microsoft.com/office/powerpoint/2010/main" val="1779473289"/>
              </p:ext>
            </p:extLst>
          </p:nvPr>
        </p:nvGraphicFramePr>
        <p:xfrm>
          <a:off x="1801841" y="3251715"/>
          <a:ext cx="5112569" cy="3128841"/>
        </p:xfrm>
        <a:graphic>
          <a:graphicData uri="http://schemas.openxmlformats.org/drawingml/2006/table">
            <a:tbl>
              <a:tblPr firstRow="1" firstCol="1" bandRow="1">
                <a:tableStyleId>{5C22544A-7EE6-4342-B048-85BDC9FD1C3A}</a:tableStyleId>
              </a:tblPr>
              <a:tblGrid>
                <a:gridCol w="2376264">
                  <a:extLst>
                    <a:ext uri="{9D8B030D-6E8A-4147-A177-3AD203B41FA5}">
                      <a16:colId xmlns:a16="http://schemas.microsoft.com/office/drawing/2014/main" val="1601655482"/>
                    </a:ext>
                  </a:extLst>
                </a:gridCol>
                <a:gridCol w="1166842">
                  <a:extLst>
                    <a:ext uri="{9D8B030D-6E8A-4147-A177-3AD203B41FA5}">
                      <a16:colId xmlns:a16="http://schemas.microsoft.com/office/drawing/2014/main" val="3496182764"/>
                    </a:ext>
                  </a:extLst>
                </a:gridCol>
                <a:gridCol w="1569463">
                  <a:extLst>
                    <a:ext uri="{9D8B030D-6E8A-4147-A177-3AD203B41FA5}">
                      <a16:colId xmlns:a16="http://schemas.microsoft.com/office/drawing/2014/main" val="747130802"/>
                    </a:ext>
                  </a:extLst>
                </a:gridCol>
              </a:tblGrid>
              <a:tr h="432048">
                <a:tc>
                  <a:txBody>
                    <a:bodyPr/>
                    <a:lstStyle/>
                    <a:p>
                      <a:pPr algn="just">
                        <a:lnSpc>
                          <a:spcPct val="107000"/>
                        </a:lnSpc>
                        <a:spcAft>
                          <a:spcPts val="0"/>
                        </a:spcAft>
                      </a:pPr>
                      <a:r>
                        <a:rPr lang="es-PE" sz="1400">
                          <a:effectLst/>
                          <a:latin typeface="Arial" panose="020B0604020202020204" pitchFamily="34" charset="0"/>
                          <a:cs typeface="Arial" panose="020B0604020202020204" pitchFamily="34" charset="0"/>
                        </a:rPr>
                        <a:t>DISTRITOS</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0"/>
                        </a:spcAft>
                      </a:pPr>
                      <a:r>
                        <a:rPr lang="es-PE" sz="1400">
                          <a:effectLst/>
                          <a:latin typeface="Arial" panose="020B0604020202020204" pitchFamily="34" charset="0"/>
                          <a:cs typeface="Arial" panose="020B0604020202020204" pitchFamily="34" charset="0"/>
                        </a:rPr>
                        <a:t>2007</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0"/>
                        </a:spcAft>
                      </a:pPr>
                      <a:r>
                        <a:rPr lang="es-PE" sz="1400">
                          <a:effectLst/>
                          <a:latin typeface="Arial" panose="020B0604020202020204" pitchFamily="34" charset="0"/>
                          <a:cs typeface="Arial" panose="020B0604020202020204" pitchFamily="34" charset="0"/>
                        </a:rPr>
                        <a:t>2017</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875026611"/>
                  </a:ext>
                </a:extLst>
              </a:tr>
              <a:tr h="437910">
                <a:tc>
                  <a:txBody>
                    <a:bodyPr/>
                    <a:lstStyle/>
                    <a:p>
                      <a:pPr algn="l">
                        <a:lnSpc>
                          <a:spcPct val="107000"/>
                        </a:lnSpc>
                        <a:spcAft>
                          <a:spcPts val="0"/>
                        </a:spcAft>
                      </a:pPr>
                      <a:r>
                        <a:rPr lang="es-PE" sz="1400" dirty="0">
                          <a:effectLst/>
                          <a:latin typeface="Arial" panose="020B0604020202020204" pitchFamily="34" charset="0"/>
                          <a:cs typeface="Arial" panose="020B0604020202020204" pitchFamily="34" charset="0"/>
                        </a:rPr>
                        <a:t>Lurigancho Chosica</a:t>
                      </a:r>
                      <a:endParaRPr lang="es-PE"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0"/>
                        </a:spcAft>
                      </a:pPr>
                      <a:r>
                        <a:rPr lang="es-PE" sz="1400">
                          <a:effectLst/>
                          <a:latin typeface="Arial" panose="020B0604020202020204" pitchFamily="34" charset="0"/>
                          <a:cs typeface="Arial" panose="020B0604020202020204" pitchFamily="34" charset="0"/>
                        </a:rPr>
                        <a:t>169,359</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0"/>
                        </a:spcAft>
                      </a:pPr>
                      <a:r>
                        <a:rPr lang="es-PE" sz="1400">
                          <a:effectLst/>
                          <a:latin typeface="Arial" panose="020B0604020202020204" pitchFamily="34" charset="0"/>
                          <a:cs typeface="Arial" panose="020B0604020202020204" pitchFamily="34" charset="0"/>
                        </a:rPr>
                        <a:t>240,814</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366438415"/>
                  </a:ext>
                </a:extLst>
              </a:tr>
              <a:tr h="213333">
                <a:tc>
                  <a:txBody>
                    <a:bodyPr/>
                    <a:lstStyle/>
                    <a:p>
                      <a:pPr algn="l">
                        <a:lnSpc>
                          <a:spcPct val="107000"/>
                        </a:lnSpc>
                        <a:spcAft>
                          <a:spcPts val="0"/>
                        </a:spcAft>
                      </a:pPr>
                      <a:r>
                        <a:rPr lang="es-PE" sz="1400">
                          <a:effectLst/>
                          <a:latin typeface="Arial" panose="020B0604020202020204" pitchFamily="34" charset="0"/>
                          <a:cs typeface="Arial" panose="020B0604020202020204" pitchFamily="34" charset="0"/>
                        </a:rPr>
                        <a:t>Chaclacayo</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0"/>
                        </a:spcAft>
                      </a:pPr>
                      <a:r>
                        <a:rPr lang="es-PE" sz="1400">
                          <a:effectLst/>
                          <a:latin typeface="Arial" panose="020B0604020202020204" pitchFamily="34" charset="0"/>
                          <a:cs typeface="Arial" panose="020B0604020202020204" pitchFamily="34" charset="0"/>
                        </a:rPr>
                        <a:t>41,110</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0"/>
                        </a:spcAft>
                      </a:pPr>
                      <a:r>
                        <a:rPr lang="es-PE" sz="1400">
                          <a:effectLst/>
                          <a:latin typeface="Arial" panose="020B0604020202020204" pitchFamily="34" charset="0"/>
                          <a:cs typeface="Arial" panose="020B0604020202020204" pitchFamily="34" charset="0"/>
                        </a:rPr>
                        <a:t>42,912</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569237147"/>
                  </a:ext>
                </a:extLst>
              </a:tr>
              <a:tr h="213333">
                <a:tc>
                  <a:txBody>
                    <a:bodyPr/>
                    <a:lstStyle/>
                    <a:p>
                      <a:pPr algn="l">
                        <a:lnSpc>
                          <a:spcPct val="107000"/>
                        </a:lnSpc>
                        <a:spcAft>
                          <a:spcPts val="0"/>
                        </a:spcAft>
                      </a:pPr>
                      <a:r>
                        <a:rPr lang="es-PE" sz="1400">
                          <a:effectLst/>
                          <a:latin typeface="Arial" panose="020B0604020202020204" pitchFamily="34" charset="0"/>
                          <a:cs typeface="Arial" panose="020B0604020202020204" pitchFamily="34" charset="0"/>
                        </a:rPr>
                        <a:t>Antioquía </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0"/>
                        </a:spcAft>
                      </a:pPr>
                      <a:r>
                        <a:rPr lang="es-PE" sz="1400">
                          <a:effectLst/>
                          <a:latin typeface="Arial" panose="020B0604020202020204" pitchFamily="34" charset="0"/>
                          <a:cs typeface="Arial" panose="020B0604020202020204" pitchFamily="34" charset="0"/>
                        </a:rPr>
                        <a:t>1376</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0"/>
                        </a:spcAft>
                      </a:pPr>
                      <a:r>
                        <a:rPr lang="es-PE" sz="1400">
                          <a:effectLst/>
                          <a:latin typeface="Arial" panose="020B0604020202020204" pitchFamily="34" charset="0"/>
                          <a:cs typeface="Arial" panose="020B0604020202020204" pitchFamily="34" charset="0"/>
                        </a:rPr>
                        <a:t>1,225</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264158056"/>
                  </a:ext>
                </a:extLst>
              </a:tr>
              <a:tr h="213333">
                <a:tc>
                  <a:txBody>
                    <a:bodyPr/>
                    <a:lstStyle/>
                    <a:p>
                      <a:pPr algn="l">
                        <a:lnSpc>
                          <a:spcPct val="107000"/>
                        </a:lnSpc>
                        <a:spcAft>
                          <a:spcPts val="0"/>
                        </a:spcAft>
                      </a:pPr>
                      <a:r>
                        <a:rPr lang="es-PE" sz="1400">
                          <a:effectLst/>
                          <a:latin typeface="Arial" panose="020B0604020202020204" pitchFamily="34" charset="0"/>
                          <a:cs typeface="Arial" panose="020B0604020202020204" pitchFamily="34" charset="0"/>
                        </a:rPr>
                        <a:t>Lahuaytambo</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0"/>
                        </a:spcAft>
                      </a:pPr>
                      <a:r>
                        <a:rPr lang="es-PE" sz="1400" dirty="0">
                          <a:effectLst/>
                          <a:latin typeface="Arial" panose="020B0604020202020204" pitchFamily="34" charset="0"/>
                          <a:cs typeface="Arial" panose="020B0604020202020204" pitchFamily="34" charset="0"/>
                        </a:rPr>
                        <a:t>837</a:t>
                      </a:r>
                      <a:endParaRPr lang="es-PE"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0"/>
                        </a:spcAft>
                      </a:pPr>
                      <a:r>
                        <a:rPr lang="es-PE" sz="1400">
                          <a:effectLst/>
                          <a:latin typeface="Arial" panose="020B0604020202020204" pitchFamily="34" charset="0"/>
                          <a:cs typeface="Arial" panose="020B0604020202020204" pitchFamily="34" charset="0"/>
                        </a:rPr>
                        <a:t>616</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34195917"/>
                  </a:ext>
                </a:extLst>
              </a:tr>
              <a:tr h="213333">
                <a:tc>
                  <a:txBody>
                    <a:bodyPr/>
                    <a:lstStyle/>
                    <a:p>
                      <a:pPr algn="l">
                        <a:lnSpc>
                          <a:spcPct val="107000"/>
                        </a:lnSpc>
                        <a:spcAft>
                          <a:spcPts val="0"/>
                        </a:spcAft>
                      </a:pPr>
                      <a:r>
                        <a:rPr lang="es-PE" sz="1400">
                          <a:effectLst/>
                          <a:latin typeface="Arial" panose="020B0604020202020204" pitchFamily="34" charset="0"/>
                          <a:cs typeface="Arial" panose="020B0604020202020204" pitchFamily="34" charset="0"/>
                        </a:rPr>
                        <a:t>San Damián</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0"/>
                        </a:spcAft>
                      </a:pPr>
                      <a:r>
                        <a:rPr lang="es-PE" sz="1400" dirty="0">
                          <a:effectLst/>
                          <a:latin typeface="Arial" panose="020B0604020202020204" pitchFamily="34" charset="0"/>
                          <a:cs typeface="Arial" panose="020B0604020202020204" pitchFamily="34" charset="0"/>
                        </a:rPr>
                        <a:t>1489</a:t>
                      </a:r>
                      <a:endParaRPr lang="es-PE"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0"/>
                        </a:spcAft>
                      </a:pPr>
                      <a:r>
                        <a:rPr lang="es-PE" sz="1400">
                          <a:effectLst/>
                          <a:latin typeface="Arial" panose="020B0604020202020204" pitchFamily="34" charset="0"/>
                          <a:cs typeface="Arial" panose="020B0604020202020204" pitchFamily="34" charset="0"/>
                        </a:rPr>
                        <a:t>1,220</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029929319"/>
                  </a:ext>
                </a:extLst>
              </a:tr>
              <a:tr h="326295">
                <a:tc>
                  <a:txBody>
                    <a:bodyPr/>
                    <a:lstStyle/>
                    <a:p>
                      <a:pPr algn="l">
                        <a:lnSpc>
                          <a:spcPct val="107000"/>
                        </a:lnSpc>
                        <a:spcAft>
                          <a:spcPts val="0"/>
                        </a:spcAft>
                      </a:pPr>
                      <a:r>
                        <a:rPr lang="es-PE" sz="1400">
                          <a:effectLst/>
                          <a:latin typeface="Arial" panose="020B0604020202020204" pitchFamily="34" charset="0"/>
                          <a:cs typeface="Arial" panose="020B0604020202020204" pitchFamily="34" charset="0"/>
                        </a:rPr>
                        <a:t>San Mateo de Huanchor</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0"/>
                        </a:spcAft>
                      </a:pPr>
                      <a:r>
                        <a:rPr lang="es-PE" sz="1400">
                          <a:effectLst/>
                          <a:latin typeface="Arial" panose="020B0604020202020204" pitchFamily="34" charset="0"/>
                          <a:cs typeface="Arial" panose="020B0604020202020204" pitchFamily="34" charset="0"/>
                        </a:rPr>
                        <a:t>5280</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0"/>
                        </a:spcAft>
                      </a:pPr>
                      <a:r>
                        <a:rPr lang="es-PE" sz="1400">
                          <a:effectLst/>
                          <a:latin typeface="Arial" panose="020B0604020202020204" pitchFamily="34" charset="0"/>
                          <a:cs typeface="Arial" panose="020B0604020202020204" pitchFamily="34" charset="0"/>
                        </a:rPr>
                        <a:t>4,245</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353469365"/>
                  </a:ext>
                </a:extLst>
              </a:tr>
              <a:tr h="213333">
                <a:tc>
                  <a:txBody>
                    <a:bodyPr/>
                    <a:lstStyle/>
                    <a:p>
                      <a:pPr algn="l">
                        <a:lnSpc>
                          <a:spcPct val="107000"/>
                        </a:lnSpc>
                        <a:spcAft>
                          <a:spcPts val="0"/>
                        </a:spcAft>
                      </a:pPr>
                      <a:r>
                        <a:rPr lang="es-PE" sz="1400">
                          <a:effectLst/>
                          <a:latin typeface="Arial" panose="020B0604020202020204" pitchFamily="34" charset="0"/>
                          <a:cs typeface="Arial" panose="020B0604020202020204" pitchFamily="34" charset="0"/>
                        </a:rPr>
                        <a:t>Yauli</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0"/>
                        </a:spcAft>
                      </a:pPr>
                      <a:r>
                        <a:rPr lang="es-PE" sz="1400">
                          <a:effectLst/>
                          <a:latin typeface="Arial" panose="020B0604020202020204" pitchFamily="34" charset="0"/>
                          <a:cs typeface="Arial" panose="020B0604020202020204" pitchFamily="34" charset="0"/>
                        </a:rPr>
                        <a:t>5953</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0"/>
                        </a:spcAft>
                      </a:pPr>
                      <a:r>
                        <a:rPr lang="es-PE" sz="1400">
                          <a:effectLst/>
                          <a:latin typeface="Arial" panose="020B0604020202020204" pitchFamily="34" charset="0"/>
                          <a:cs typeface="Arial" panose="020B0604020202020204" pitchFamily="34" charset="0"/>
                        </a:rPr>
                        <a:t>5,341</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69968355"/>
                  </a:ext>
                </a:extLst>
              </a:tr>
              <a:tr h="326295">
                <a:tc>
                  <a:txBody>
                    <a:bodyPr/>
                    <a:lstStyle/>
                    <a:p>
                      <a:pPr algn="l">
                        <a:lnSpc>
                          <a:spcPct val="107000"/>
                        </a:lnSpc>
                        <a:spcAft>
                          <a:spcPts val="0"/>
                        </a:spcAft>
                      </a:pPr>
                      <a:r>
                        <a:rPr lang="es-PE" sz="1400">
                          <a:effectLst/>
                          <a:latin typeface="Arial" panose="020B0604020202020204" pitchFamily="34" charset="0"/>
                          <a:cs typeface="Arial" panose="020B0604020202020204" pitchFamily="34" charset="0"/>
                        </a:rPr>
                        <a:t>Santa Rosa de Sacco</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0"/>
                        </a:spcAft>
                      </a:pPr>
                      <a:r>
                        <a:rPr lang="es-PE" sz="1400">
                          <a:effectLst/>
                          <a:latin typeface="Arial" panose="020B0604020202020204" pitchFamily="34" charset="0"/>
                          <a:cs typeface="Arial" panose="020B0604020202020204" pitchFamily="34" charset="0"/>
                        </a:rPr>
                        <a:t>11297</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0"/>
                        </a:spcAft>
                      </a:pPr>
                      <a:r>
                        <a:rPr lang="es-PE" sz="1400">
                          <a:effectLst/>
                          <a:latin typeface="Arial" panose="020B0604020202020204" pitchFamily="34" charset="0"/>
                          <a:cs typeface="Arial" panose="020B0604020202020204" pitchFamily="34" charset="0"/>
                        </a:rPr>
                        <a:t>8,977</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78199471"/>
                  </a:ext>
                </a:extLst>
              </a:tr>
              <a:tr h="213333">
                <a:tc>
                  <a:txBody>
                    <a:bodyPr/>
                    <a:lstStyle/>
                    <a:p>
                      <a:pPr algn="l">
                        <a:lnSpc>
                          <a:spcPct val="107000"/>
                        </a:lnSpc>
                        <a:spcAft>
                          <a:spcPts val="0"/>
                        </a:spcAft>
                      </a:pPr>
                      <a:r>
                        <a:rPr lang="es-PE" sz="1400">
                          <a:effectLst/>
                          <a:latin typeface="Arial" panose="020B0604020202020204" pitchFamily="34" charset="0"/>
                          <a:cs typeface="Arial" panose="020B0604020202020204" pitchFamily="34" charset="0"/>
                        </a:rPr>
                        <a:t>La Oroya</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0"/>
                        </a:spcAft>
                      </a:pPr>
                      <a:r>
                        <a:rPr lang="es-PE" sz="1400">
                          <a:effectLst/>
                          <a:latin typeface="Arial" panose="020B0604020202020204" pitchFamily="34" charset="0"/>
                          <a:cs typeface="Arial" panose="020B0604020202020204" pitchFamily="34" charset="0"/>
                        </a:rPr>
                        <a:t>18606</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0"/>
                        </a:spcAft>
                      </a:pPr>
                      <a:r>
                        <a:rPr lang="es-PE" sz="1400">
                          <a:effectLst/>
                          <a:latin typeface="Arial" panose="020B0604020202020204" pitchFamily="34" charset="0"/>
                          <a:cs typeface="Arial" panose="020B0604020202020204" pitchFamily="34" charset="0"/>
                        </a:rPr>
                        <a:t>14,021</a:t>
                      </a:r>
                      <a:endParaRPr lang="es-PE"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898596033"/>
                  </a:ext>
                </a:extLst>
              </a:tr>
              <a:tr h="326295">
                <a:tc>
                  <a:txBody>
                    <a:bodyPr/>
                    <a:lstStyle/>
                    <a:p>
                      <a:pPr algn="l">
                        <a:lnSpc>
                          <a:spcPct val="107000"/>
                        </a:lnSpc>
                        <a:spcAft>
                          <a:spcPts val="0"/>
                        </a:spcAft>
                      </a:pPr>
                      <a:r>
                        <a:rPr lang="es-PE" sz="1400" dirty="0">
                          <a:effectLst/>
                          <a:latin typeface="Arial" panose="020B0604020202020204" pitchFamily="34" charset="0"/>
                          <a:cs typeface="Arial" panose="020B0604020202020204" pitchFamily="34" charset="0"/>
                        </a:rPr>
                        <a:t>POBLACIÓN TOTAL</a:t>
                      </a:r>
                      <a:endParaRPr lang="es-PE"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0"/>
                        </a:spcAft>
                      </a:pPr>
                      <a:r>
                        <a:rPr lang="es-PE" sz="1400" dirty="0">
                          <a:effectLst/>
                          <a:latin typeface="Arial" panose="020B0604020202020204" pitchFamily="34" charset="0"/>
                          <a:cs typeface="Arial" panose="020B0604020202020204" pitchFamily="34" charset="0"/>
                        </a:rPr>
                        <a:t>255,307</a:t>
                      </a:r>
                      <a:endParaRPr lang="es-PE"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0"/>
                        </a:spcAft>
                      </a:pPr>
                      <a:r>
                        <a:rPr lang="es-PE" sz="1400" dirty="0">
                          <a:effectLst/>
                          <a:latin typeface="Arial" panose="020B0604020202020204" pitchFamily="34" charset="0"/>
                          <a:cs typeface="Arial" panose="020B0604020202020204" pitchFamily="34" charset="0"/>
                        </a:rPr>
                        <a:t>319,371</a:t>
                      </a:r>
                      <a:endParaRPr lang="es-PE"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856497768"/>
                  </a:ext>
                </a:extLst>
              </a:tr>
            </a:tbl>
          </a:graphicData>
        </a:graphic>
      </p:graphicFrame>
      <p:pic>
        <p:nvPicPr>
          <p:cNvPr id="4" name="Imagen 3">
            <a:extLst>
              <a:ext uri="{FF2B5EF4-FFF2-40B4-BE49-F238E27FC236}">
                <a16:creationId xmlns:a16="http://schemas.microsoft.com/office/drawing/2014/main" id="{17CF8B1A-C801-47F0-A1C3-E1BCCC6FF585}"/>
              </a:ext>
            </a:extLst>
          </p:cNvPr>
          <p:cNvPicPr>
            <a:picLocks noChangeAspect="1"/>
          </p:cNvPicPr>
          <p:nvPr/>
        </p:nvPicPr>
        <p:blipFill>
          <a:blip r:embed="rId2"/>
          <a:stretch>
            <a:fillRect/>
          </a:stretch>
        </p:blipFill>
        <p:spPr>
          <a:xfrm>
            <a:off x="746231" y="332331"/>
            <a:ext cx="1518036" cy="487722"/>
          </a:xfrm>
          <a:prstGeom prst="rect">
            <a:avLst/>
          </a:prstGeom>
        </p:spPr>
      </p:pic>
      <p:pic>
        <p:nvPicPr>
          <p:cNvPr id="5" name="Imagen 4">
            <a:extLst>
              <a:ext uri="{FF2B5EF4-FFF2-40B4-BE49-F238E27FC236}">
                <a16:creationId xmlns:a16="http://schemas.microsoft.com/office/drawing/2014/main" id="{233D694F-8BC8-4BB2-8E99-621CE6E835D7}"/>
              </a:ext>
            </a:extLst>
          </p:cNvPr>
          <p:cNvPicPr>
            <a:picLocks noChangeAspect="1"/>
          </p:cNvPicPr>
          <p:nvPr/>
        </p:nvPicPr>
        <p:blipFill>
          <a:blip r:embed="rId3"/>
          <a:stretch>
            <a:fillRect/>
          </a:stretch>
        </p:blipFill>
        <p:spPr>
          <a:xfrm>
            <a:off x="7547196" y="392996"/>
            <a:ext cx="816935" cy="426757"/>
          </a:xfrm>
          <a:prstGeom prst="rect">
            <a:avLst/>
          </a:prstGeom>
        </p:spPr>
      </p:pic>
      <p:sp>
        <p:nvSpPr>
          <p:cNvPr id="7" name="Marcador de número de diapositiva 6">
            <a:extLst>
              <a:ext uri="{FF2B5EF4-FFF2-40B4-BE49-F238E27FC236}">
                <a16:creationId xmlns:a16="http://schemas.microsoft.com/office/drawing/2014/main" id="{49413BF9-5254-4789-A911-969FCA46AD33}"/>
              </a:ext>
            </a:extLst>
          </p:cNvPr>
          <p:cNvSpPr>
            <a:spLocks noGrp="1"/>
          </p:cNvSpPr>
          <p:nvPr>
            <p:ph type="sldNum" sz="quarter" idx="12"/>
          </p:nvPr>
        </p:nvSpPr>
        <p:spPr/>
        <p:txBody>
          <a:bodyPr/>
          <a:lstStyle/>
          <a:p>
            <a:fld id="{D7E4AD86-AAB1-4236-9245-BFFDB904F8C8}" type="slidenum">
              <a:rPr lang="es-PE" smtClean="0"/>
              <a:pPr/>
              <a:t>5</a:t>
            </a:fld>
            <a:endParaRPr lang="es-PE"/>
          </a:p>
        </p:txBody>
      </p:sp>
    </p:spTree>
    <p:extLst>
      <p:ext uri="{BB962C8B-B14F-4D97-AF65-F5344CB8AC3E}">
        <p14:creationId xmlns:p14="http://schemas.microsoft.com/office/powerpoint/2010/main" val="771971890"/>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BCA696C-7D1A-415E-929B-FE4DF9BFC4DD}"/>
              </a:ext>
            </a:extLst>
          </p:cNvPr>
          <p:cNvSpPr/>
          <p:nvPr/>
        </p:nvSpPr>
        <p:spPr>
          <a:xfrm>
            <a:off x="1087481" y="1044423"/>
            <a:ext cx="6840761" cy="1384995"/>
          </a:xfrm>
          <a:prstGeom prst="rect">
            <a:avLst/>
          </a:prstGeom>
        </p:spPr>
        <p:txBody>
          <a:bodyPr wrap="square">
            <a:spAutoFit/>
          </a:bodyPr>
          <a:lstStyle/>
          <a:p>
            <a:pPr algn="just">
              <a:spcAft>
                <a:spcPts val="0"/>
              </a:spcAft>
            </a:pPr>
            <a:r>
              <a:rPr lang="es-ES" sz="1400" b="1" dirty="0">
                <a:latin typeface="Arial Narrow" panose="020B0606020202030204" pitchFamily="34" charset="0"/>
                <a:ea typeface="Times New Roman" panose="02020603050405020304" pitchFamily="18" charset="0"/>
                <a:cs typeface="Arial" panose="020B0604020202020204" pitchFamily="34" charset="0"/>
              </a:rPr>
              <a:t>Migración</a:t>
            </a:r>
            <a:endParaRPr lang="es-PE" sz="1400" b="1" dirty="0">
              <a:latin typeface="Arial Narrow" panose="020B0606020202030204" pitchFamily="34" charset="0"/>
              <a:ea typeface="Times New Roman" panose="02020603050405020304" pitchFamily="18" charset="0"/>
              <a:cs typeface="Arial" panose="020B0604020202020204" pitchFamily="34" charset="0"/>
            </a:endParaRPr>
          </a:p>
          <a:p>
            <a:pPr algn="just">
              <a:spcAft>
                <a:spcPts val="0"/>
              </a:spcAft>
            </a:pPr>
            <a:r>
              <a:rPr lang="es-ES" sz="1400" b="1" dirty="0">
                <a:latin typeface="Arial Narrow" panose="020B0606020202030204" pitchFamily="34" charset="0"/>
                <a:ea typeface="Times New Roman" panose="02020603050405020304" pitchFamily="18" charset="0"/>
                <a:cs typeface="Arial" panose="020B0604020202020204" pitchFamily="34" charset="0"/>
              </a:rPr>
              <a:t> </a:t>
            </a:r>
            <a:r>
              <a:rPr lang="es-PE" sz="1400" dirty="0">
                <a:latin typeface="Calibri" panose="020F0502020204030204" pitchFamily="34" charset="0"/>
                <a:ea typeface="Calibri" panose="020F0502020204030204" pitchFamily="34" charset="0"/>
                <a:cs typeface="Times New Roman" panose="02020603050405020304" pitchFamily="18" charset="0"/>
              </a:rPr>
              <a:t>Las migraciones internas en el país han sido muy dinámicas desde mediados del siglo pasado, a medida que se deterioraban las condiciones de vida de la población en ciertas regiones del país, más aún en épocas de crisis, los desplazamientos fueron más intensos, generación tras generación, muchos peruanos abandonaron sus lugares de origen en búsqueda de mejores posibilidades en otras regiones con mayor potencial económico</a:t>
            </a:r>
            <a:endParaRPr lang="es-PE" sz="1400" dirty="0"/>
          </a:p>
        </p:txBody>
      </p:sp>
      <p:graphicFrame>
        <p:nvGraphicFramePr>
          <p:cNvPr id="3" name="Tabla 2">
            <a:extLst>
              <a:ext uri="{FF2B5EF4-FFF2-40B4-BE49-F238E27FC236}">
                <a16:creationId xmlns:a16="http://schemas.microsoft.com/office/drawing/2014/main" id="{64274E50-534B-41E2-A769-7F92CC0FF2A1}"/>
              </a:ext>
            </a:extLst>
          </p:cNvPr>
          <p:cNvGraphicFramePr>
            <a:graphicFrameLocks noGrp="1"/>
          </p:cNvGraphicFramePr>
          <p:nvPr>
            <p:extLst>
              <p:ext uri="{D42A27DB-BD31-4B8C-83A1-F6EECF244321}">
                <p14:modId xmlns:p14="http://schemas.microsoft.com/office/powerpoint/2010/main" val="2223571468"/>
              </p:ext>
            </p:extLst>
          </p:nvPr>
        </p:nvGraphicFramePr>
        <p:xfrm>
          <a:off x="1115616" y="2628249"/>
          <a:ext cx="6840761" cy="3875551"/>
        </p:xfrm>
        <a:graphic>
          <a:graphicData uri="http://schemas.openxmlformats.org/drawingml/2006/table">
            <a:tbl>
              <a:tblPr firstRow="1" firstCol="1" bandRow="1">
                <a:tableStyleId>{5C22544A-7EE6-4342-B048-85BDC9FD1C3A}</a:tableStyleId>
              </a:tblPr>
              <a:tblGrid>
                <a:gridCol w="1008112">
                  <a:extLst>
                    <a:ext uri="{9D8B030D-6E8A-4147-A177-3AD203B41FA5}">
                      <a16:colId xmlns:a16="http://schemas.microsoft.com/office/drawing/2014/main" val="52686180"/>
                    </a:ext>
                  </a:extLst>
                </a:gridCol>
                <a:gridCol w="1080120">
                  <a:extLst>
                    <a:ext uri="{9D8B030D-6E8A-4147-A177-3AD203B41FA5}">
                      <a16:colId xmlns:a16="http://schemas.microsoft.com/office/drawing/2014/main" val="2645616392"/>
                    </a:ext>
                  </a:extLst>
                </a:gridCol>
                <a:gridCol w="2093787">
                  <a:extLst>
                    <a:ext uri="{9D8B030D-6E8A-4147-A177-3AD203B41FA5}">
                      <a16:colId xmlns:a16="http://schemas.microsoft.com/office/drawing/2014/main" val="758510391"/>
                    </a:ext>
                  </a:extLst>
                </a:gridCol>
                <a:gridCol w="1425297">
                  <a:extLst>
                    <a:ext uri="{9D8B030D-6E8A-4147-A177-3AD203B41FA5}">
                      <a16:colId xmlns:a16="http://schemas.microsoft.com/office/drawing/2014/main" val="2560261240"/>
                    </a:ext>
                  </a:extLst>
                </a:gridCol>
                <a:gridCol w="1233445">
                  <a:extLst>
                    <a:ext uri="{9D8B030D-6E8A-4147-A177-3AD203B41FA5}">
                      <a16:colId xmlns:a16="http://schemas.microsoft.com/office/drawing/2014/main" val="2938385643"/>
                    </a:ext>
                  </a:extLst>
                </a:gridCol>
              </a:tblGrid>
              <a:tr h="690943">
                <a:tc>
                  <a:txBody>
                    <a:bodyPr/>
                    <a:lstStyle/>
                    <a:p>
                      <a:pPr algn="ctr">
                        <a:lnSpc>
                          <a:spcPct val="107000"/>
                        </a:lnSpc>
                        <a:spcAft>
                          <a:spcPts val="0"/>
                        </a:spcAft>
                      </a:pPr>
                      <a:r>
                        <a:rPr lang="es-PE" sz="1050">
                          <a:effectLst/>
                        </a:rPr>
                        <a:t>REGIÓN</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PE" sz="1050">
                          <a:effectLst/>
                        </a:rPr>
                        <a:t>PROVINCIA</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es-PE" sz="1050">
                          <a:effectLst/>
                        </a:rPr>
                        <a:t>DISTRITOS</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s-PE" sz="1050">
                          <a:effectLst/>
                        </a:rPr>
                        <a:t>Vive permanentemente en el distrito</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s-PE" sz="1050">
                          <a:effectLst/>
                        </a:rPr>
                        <a:t>No vive permanentemente en el distrito</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175127747"/>
                  </a:ext>
                </a:extLst>
              </a:tr>
              <a:tr h="240136">
                <a:tc rowSpan="7">
                  <a:txBody>
                    <a:bodyPr/>
                    <a:lstStyle/>
                    <a:p>
                      <a:pPr algn="ctr">
                        <a:lnSpc>
                          <a:spcPct val="107000"/>
                        </a:lnSpc>
                        <a:spcAft>
                          <a:spcPts val="0"/>
                        </a:spcAft>
                      </a:pPr>
                      <a:r>
                        <a:rPr lang="es-PE" sz="1050">
                          <a:effectLst/>
                        </a:rPr>
                        <a:t>LIMA</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a:txBody>
                    <a:bodyPr/>
                    <a:lstStyle/>
                    <a:p>
                      <a:pPr algn="ctr">
                        <a:lnSpc>
                          <a:spcPct val="107000"/>
                        </a:lnSpc>
                        <a:spcAft>
                          <a:spcPts val="0"/>
                        </a:spcAft>
                      </a:pPr>
                      <a:r>
                        <a:rPr lang="es-PE" sz="1050">
                          <a:effectLst/>
                        </a:rPr>
                        <a:t>LIMA</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es-PE" sz="1200">
                          <a:effectLst/>
                        </a:rPr>
                        <a:t>LURIGANCHO</a:t>
                      </a:r>
                      <a:endParaRPr lang="es-PE" sz="2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s-PE" sz="1050">
                          <a:effectLst/>
                        </a:rPr>
                        <a:t>230,013</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800"/>
                        </a:spcAft>
                      </a:pPr>
                      <a:r>
                        <a:rPr lang="es-PE" sz="1050">
                          <a:effectLst/>
                        </a:rPr>
                        <a:t>10,801</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633298954"/>
                  </a:ext>
                </a:extLst>
              </a:tr>
              <a:tr h="240136">
                <a:tc vMerge="1">
                  <a:txBody>
                    <a:bodyPr/>
                    <a:lstStyle/>
                    <a:p>
                      <a:endParaRPr lang="es-PE"/>
                    </a:p>
                  </a:txBody>
                  <a:tcPr/>
                </a:tc>
                <a:tc vMerge="1">
                  <a:txBody>
                    <a:bodyPr/>
                    <a:lstStyle/>
                    <a:p>
                      <a:endParaRPr lang="es-PE"/>
                    </a:p>
                  </a:txBody>
                  <a:tcPr/>
                </a:tc>
                <a:tc>
                  <a:txBody>
                    <a:bodyPr/>
                    <a:lstStyle/>
                    <a:p>
                      <a:pPr algn="l">
                        <a:lnSpc>
                          <a:spcPct val="107000"/>
                        </a:lnSpc>
                        <a:spcAft>
                          <a:spcPts val="0"/>
                        </a:spcAft>
                      </a:pPr>
                      <a:r>
                        <a:rPr lang="es-PE" sz="1200">
                          <a:effectLst/>
                        </a:rPr>
                        <a:t>CHACLACAYO</a:t>
                      </a:r>
                      <a:endParaRPr lang="es-PE" sz="2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s-PE" sz="1050">
                          <a:effectLst/>
                        </a:rPr>
                        <a:t>41,235</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800"/>
                        </a:spcAft>
                      </a:pPr>
                      <a:r>
                        <a:rPr lang="es-PE" sz="1050">
                          <a:effectLst/>
                        </a:rPr>
                        <a:t>1,677</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741057644"/>
                  </a:ext>
                </a:extLst>
              </a:tr>
              <a:tr h="240136">
                <a:tc vMerge="1">
                  <a:txBody>
                    <a:bodyPr/>
                    <a:lstStyle/>
                    <a:p>
                      <a:endParaRPr lang="es-PE"/>
                    </a:p>
                  </a:txBody>
                  <a:tcPr/>
                </a:tc>
                <a:tc rowSpan="5">
                  <a:txBody>
                    <a:bodyPr/>
                    <a:lstStyle/>
                    <a:p>
                      <a:pPr algn="ctr">
                        <a:lnSpc>
                          <a:spcPct val="107000"/>
                        </a:lnSpc>
                        <a:spcAft>
                          <a:spcPts val="0"/>
                        </a:spcAft>
                      </a:pPr>
                      <a:r>
                        <a:rPr lang="es-PE" sz="1050">
                          <a:effectLst/>
                        </a:rPr>
                        <a:t>HUAROCHIRI</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es-PE" sz="1200">
                          <a:effectLst/>
                        </a:rPr>
                        <a:t>ANTIOQUIA</a:t>
                      </a:r>
                      <a:endParaRPr lang="es-PE" sz="2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s-PE" sz="1050">
                          <a:effectLst/>
                        </a:rPr>
                        <a:t>1,149</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800"/>
                        </a:spcAft>
                      </a:pPr>
                      <a:r>
                        <a:rPr lang="es-PE" sz="1050">
                          <a:effectLst/>
                        </a:rPr>
                        <a:t>76</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607583353"/>
                  </a:ext>
                </a:extLst>
              </a:tr>
              <a:tr h="240136">
                <a:tc vMerge="1">
                  <a:txBody>
                    <a:bodyPr/>
                    <a:lstStyle/>
                    <a:p>
                      <a:endParaRPr lang="es-PE"/>
                    </a:p>
                  </a:txBody>
                  <a:tcPr/>
                </a:tc>
                <a:tc vMerge="1">
                  <a:txBody>
                    <a:bodyPr/>
                    <a:lstStyle/>
                    <a:p>
                      <a:endParaRPr lang="es-PE"/>
                    </a:p>
                  </a:txBody>
                  <a:tcPr/>
                </a:tc>
                <a:tc>
                  <a:txBody>
                    <a:bodyPr/>
                    <a:lstStyle/>
                    <a:p>
                      <a:pPr algn="l">
                        <a:lnSpc>
                          <a:spcPct val="107000"/>
                        </a:lnSpc>
                        <a:spcAft>
                          <a:spcPts val="0"/>
                        </a:spcAft>
                      </a:pPr>
                      <a:r>
                        <a:rPr lang="es-PE" sz="1200">
                          <a:effectLst/>
                        </a:rPr>
                        <a:t>LAHUAYTAMBO</a:t>
                      </a:r>
                      <a:endParaRPr lang="es-PE" sz="2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PE" sz="1050">
                          <a:effectLst/>
                        </a:rPr>
                        <a:t>597</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PE" sz="1050">
                          <a:effectLst/>
                        </a:rPr>
                        <a:t>19</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354128094"/>
                  </a:ext>
                </a:extLst>
              </a:tr>
              <a:tr h="341128">
                <a:tc vMerge="1">
                  <a:txBody>
                    <a:bodyPr/>
                    <a:lstStyle/>
                    <a:p>
                      <a:endParaRPr lang="es-PE"/>
                    </a:p>
                  </a:txBody>
                  <a:tcPr/>
                </a:tc>
                <a:tc vMerge="1">
                  <a:txBody>
                    <a:bodyPr/>
                    <a:lstStyle/>
                    <a:p>
                      <a:endParaRPr lang="es-PE"/>
                    </a:p>
                  </a:txBody>
                  <a:tcPr/>
                </a:tc>
                <a:tc>
                  <a:txBody>
                    <a:bodyPr/>
                    <a:lstStyle/>
                    <a:p>
                      <a:pPr algn="l">
                        <a:lnSpc>
                          <a:spcPct val="107000"/>
                        </a:lnSpc>
                        <a:spcAft>
                          <a:spcPts val="0"/>
                        </a:spcAft>
                      </a:pPr>
                      <a:r>
                        <a:rPr lang="es-PE" sz="1200" dirty="0">
                          <a:effectLst/>
                        </a:rPr>
                        <a:t>SAN ANDRES DE TUPICOCHA</a:t>
                      </a:r>
                      <a:endParaRPr lang="es-P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PE" sz="1050">
                          <a:effectLst/>
                        </a:rPr>
                        <a:t>1,293</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PE" sz="1050">
                          <a:effectLst/>
                        </a:rPr>
                        <a:t>27</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738750102"/>
                  </a:ext>
                </a:extLst>
              </a:tr>
              <a:tr h="240136">
                <a:tc vMerge="1">
                  <a:txBody>
                    <a:bodyPr/>
                    <a:lstStyle/>
                    <a:p>
                      <a:endParaRPr lang="es-PE"/>
                    </a:p>
                  </a:txBody>
                  <a:tcPr/>
                </a:tc>
                <a:tc vMerge="1">
                  <a:txBody>
                    <a:bodyPr/>
                    <a:lstStyle/>
                    <a:p>
                      <a:endParaRPr lang="es-PE"/>
                    </a:p>
                  </a:txBody>
                  <a:tcPr/>
                </a:tc>
                <a:tc>
                  <a:txBody>
                    <a:bodyPr/>
                    <a:lstStyle/>
                    <a:p>
                      <a:pPr algn="l">
                        <a:lnSpc>
                          <a:spcPct val="107000"/>
                        </a:lnSpc>
                        <a:spcAft>
                          <a:spcPts val="0"/>
                        </a:spcAft>
                      </a:pPr>
                      <a:r>
                        <a:rPr lang="es-PE" sz="1200">
                          <a:effectLst/>
                        </a:rPr>
                        <a:t>SAN DAMIAN</a:t>
                      </a:r>
                      <a:endParaRPr lang="es-PE" sz="2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PE" sz="1050">
                          <a:effectLst/>
                        </a:rPr>
                        <a:t>1,176</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PE" sz="1050">
                          <a:effectLst/>
                        </a:rPr>
                        <a:t>44</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90712913"/>
                  </a:ext>
                </a:extLst>
              </a:tr>
              <a:tr h="341128">
                <a:tc vMerge="1">
                  <a:txBody>
                    <a:bodyPr/>
                    <a:lstStyle/>
                    <a:p>
                      <a:endParaRPr lang="es-PE"/>
                    </a:p>
                  </a:txBody>
                  <a:tcPr/>
                </a:tc>
                <a:tc vMerge="1">
                  <a:txBody>
                    <a:bodyPr/>
                    <a:lstStyle/>
                    <a:p>
                      <a:endParaRPr lang="es-PE"/>
                    </a:p>
                  </a:txBody>
                  <a:tcPr/>
                </a:tc>
                <a:tc>
                  <a:txBody>
                    <a:bodyPr/>
                    <a:lstStyle/>
                    <a:p>
                      <a:pPr algn="l">
                        <a:lnSpc>
                          <a:spcPct val="107000"/>
                        </a:lnSpc>
                        <a:spcAft>
                          <a:spcPts val="0"/>
                        </a:spcAft>
                      </a:pPr>
                      <a:r>
                        <a:rPr lang="es-PE" sz="1200">
                          <a:effectLst/>
                        </a:rPr>
                        <a:t>SAN MATEO DE HUANCHOR</a:t>
                      </a:r>
                      <a:endParaRPr lang="es-PE" sz="2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PE" sz="1050">
                          <a:effectLst/>
                        </a:rPr>
                        <a:t>4,050</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PE" sz="1050">
                          <a:effectLst/>
                        </a:rPr>
                        <a:t>195</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49961660"/>
                  </a:ext>
                </a:extLst>
              </a:tr>
              <a:tr h="240136">
                <a:tc rowSpan="3">
                  <a:txBody>
                    <a:bodyPr/>
                    <a:lstStyle/>
                    <a:p>
                      <a:pPr algn="ctr">
                        <a:lnSpc>
                          <a:spcPct val="107000"/>
                        </a:lnSpc>
                        <a:spcAft>
                          <a:spcPts val="0"/>
                        </a:spcAft>
                      </a:pPr>
                      <a:r>
                        <a:rPr lang="es-PE" sz="1050">
                          <a:effectLst/>
                        </a:rPr>
                        <a:t>JUNIN</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3">
                  <a:txBody>
                    <a:bodyPr/>
                    <a:lstStyle/>
                    <a:p>
                      <a:pPr algn="ctr">
                        <a:lnSpc>
                          <a:spcPct val="107000"/>
                        </a:lnSpc>
                        <a:spcAft>
                          <a:spcPts val="0"/>
                        </a:spcAft>
                      </a:pPr>
                      <a:r>
                        <a:rPr lang="es-PE" sz="1050">
                          <a:effectLst/>
                        </a:rPr>
                        <a:t>YAULI</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es-PE" sz="1200">
                          <a:effectLst/>
                        </a:rPr>
                        <a:t>YAULI</a:t>
                      </a:r>
                      <a:endParaRPr lang="es-PE" sz="2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PE" sz="1050">
                          <a:effectLst/>
                        </a:rPr>
                        <a:t>4,091</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PE" sz="1050">
                          <a:effectLst/>
                        </a:rPr>
                        <a:t>1,250</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615505394"/>
                  </a:ext>
                </a:extLst>
              </a:tr>
              <a:tr h="341128">
                <a:tc vMerge="1">
                  <a:txBody>
                    <a:bodyPr/>
                    <a:lstStyle/>
                    <a:p>
                      <a:endParaRPr lang="es-PE"/>
                    </a:p>
                  </a:txBody>
                  <a:tcPr/>
                </a:tc>
                <a:tc vMerge="1">
                  <a:txBody>
                    <a:bodyPr/>
                    <a:lstStyle/>
                    <a:p>
                      <a:endParaRPr lang="es-PE"/>
                    </a:p>
                  </a:txBody>
                  <a:tcPr/>
                </a:tc>
                <a:tc>
                  <a:txBody>
                    <a:bodyPr/>
                    <a:lstStyle/>
                    <a:p>
                      <a:pPr algn="l">
                        <a:lnSpc>
                          <a:spcPct val="107000"/>
                        </a:lnSpc>
                        <a:spcAft>
                          <a:spcPts val="0"/>
                        </a:spcAft>
                      </a:pPr>
                      <a:r>
                        <a:rPr lang="es-PE" sz="1200">
                          <a:effectLst/>
                        </a:rPr>
                        <a:t>SANTA ROSA DE SACCO</a:t>
                      </a:r>
                      <a:endParaRPr lang="es-PE" sz="2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PE" sz="1050">
                          <a:effectLst/>
                        </a:rPr>
                        <a:t>8,413</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PE" sz="1050">
                          <a:effectLst/>
                        </a:rPr>
                        <a:t>564</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135847912"/>
                  </a:ext>
                </a:extLst>
              </a:tr>
              <a:tr h="240136">
                <a:tc vMerge="1">
                  <a:txBody>
                    <a:bodyPr/>
                    <a:lstStyle/>
                    <a:p>
                      <a:endParaRPr lang="es-PE"/>
                    </a:p>
                  </a:txBody>
                  <a:tcPr/>
                </a:tc>
                <a:tc vMerge="1">
                  <a:txBody>
                    <a:bodyPr/>
                    <a:lstStyle/>
                    <a:p>
                      <a:endParaRPr lang="es-PE"/>
                    </a:p>
                  </a:txBody>
                  <a:tcPr/>
                </a:tc>
                <a:tc>
                  <a:txBody>
                    <a:bodyPr/>
                    <a:lstStyle/>
                    <a:p>
                      <a:pPr algn="l">
                        <a:lnSpc>
                          <a:spcPct val="107000"/>
                        </a:lnSpc>
                        <a:spcAft>
                          <a:spcPts val="0"/>
                        </a:spcAft>
                      </a:pPr>
                      <a:r>
                        <a:rPr lang="es-PE" sz="1200" dirty="0">
                          <a:effectLst/>
                        </a:rPr>
                        <a:t>LA OROYA</a:t>
                      </a:r>
                      <a:endParaRPr lang="es-P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PE" sz="1050">
                          <a:effectLst/>
                        </a:rPr>
                        <a:t>13,263</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PE" sz="1050">
                          <a:effectLst/>
                        </a:rPr>
                        <a:t>758</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883672283"/>
                  </a:ext>
                </a:extLst>
              </a:tr>
              <a:tr h="240136">
                <a:tc gridSpan="3">
                  <a:txBody>
                    <a:bodyPr/>
                    <a:lstStyle/>
                    <a:p>
                      <a:pPr algn="ctr">
                        <a:lnSpc>
                          <a:spcPct val="107000"/>
                        </a:lnSpc>
                        <a:spcAft>
                          <a:spcPts val="0"/>
                        </a:spcAft>
                      </a:pPr>
                      <a:r>
                        <a:rPr lang="es-PE" sz="1050">
                          <a:effectLst/>
                        </a:rPr>
                        <a:t>TOTAL POBLACION</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PE"/>
                    </a:p>
                  </a:txBody>
                  <a:tcPr/>
                </a:tc>
                <a:tc hMerge="1">
                  <a:txBody>
                    <a:bodyPr/>
                    <a:lstStyle/>
                    <a:p>
                      <a:endParaRPr lang="es-PE"/>
                    </a:p>
                  </a:txBody>
                  <a:tcPr/>
                </a:tc>
                <a:tc>
                  <a:txBody>
                    <a:bodyPr/>
                    <a:lstStyle/>
                    <a:p>
                      <a:pPr algn="ctr">
                        <a:lnSpc>
                          <a:spcPct val="107000"/>
                        </a:lnSpc>
                        <a:spcAft>
                          <a:spcPts val="0"/>
                        </a:spcAft>
                      </a:pPr>
                      <a:r>
                        <a:rPr lang="es-PE" sz="1050">
                          <a:effectLst/>
                        </a:rPr>
                        <a:t>305,280</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PE" sz="1050">
                          <a:effectLst/>
                        </a:rPr>
                        <a:t>15,411</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204022952"/>
                  </a:ext>
                </a:extLst>
              </a:tr>
              <a:tr h="240136">
                <a:tc gridSpan="3">
                  <a:txBody>
                    <a:bodyPr/>
                    <a:lstStyle/>
                    <a:p>
                      <a:pPr algn="ctr">
                        <a:lnSpc>
                          <a:spcPct val="107000"/>
                        </a:lnSpc>
                        <a:spcAft>
                          <a:spcPts val="0"/>
                        </a:spcAft>
                      </a:pPr>
                      <a:r>
                        <a:rPr lang="es-PE" sz="1050">
                          <a:effectLst/>
                        </a:rPr>
                        <a:t>PORCENTAJE</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PE"/>
                    </a:p>
                  </a:txBody>
                  <a:tcPr/>
                </a:tc>
                <a:tc hMerge="1">
                  <a:txBody>
                    <a:bodyPr/>
                    <a:lstStyle/>
                    <a:p>
                      <a:endParaRPr lang="es-PE"/>
                    </a:p>
                  </a:txBody>
                  <a:tcPr/>
                </a:tc>
                <a:tc>
                  <a:txBody>
                    <a:bodyPr/>
                    <a:lstStyle/>
                    <a:p>
                      <a:pPr algn="ctr">
                        <a:lnSpc>
                          <a:spcPct val="107000"/>
                        </a:lnSpc>
                        <a:spcAft>
                          <a:spcPts val="0"/>
                        </a:spcAft>
                      </a:pPr>
                      <a:r>
                        <a:rPr lang="es-PE" sz="1050">
                          <a:effectLst/>
                        </a:rPr>
                        <a:t>95.19%</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PE" sz="1050" dirty="0">
                          <a:effectLst/>
                        </a:rPr>
                        <a:t>4.81%</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4173109697"/>
                  </a:ext>
                </a:extLst>
              </a:tr>
            </a:tbl>
          </a:graphicData>
        </a:graphic>
      </p:graphicFrame>
      <p:pic>
        <p:nvPicPr>
          <p:cNvPr id="4" name="Imagen 3">
            <a:extLst>
              <a:ext uri="{FF2B5EF4-FFF2-40B4-BE49-F238E27FC236}">
                <a16:creationId xmlns:a16="http://schemas.microsoft.com/office/drawing/2014/main" id="{5F394453-F0D9-4CB1-A30D-46FD5430A712}"/>
              </a:ext>
            </a:extLst>
          </p:cNvPr>
          <p:cNvPicPr>
            <a:picLocks noChangeAspect="1"/>
          </p:cNvPicPr>
          <p:nvPr/>
        </p:nvPicPr>
        <p:blipFill>
          <a:blip r:embed="rId2"/>
          <a:stretch>
            <a:fillRect/>
          </a:stretch>
        </p:blipFill>
        <p:spPr>
          <a:xfrm>
            <a:off x="7631839" y="487768"/>
            <a:ext cx="816935" cy="426757"/>
          </a:xfrm>
          <a:prstGeom prst="rect">
            <a:avLst/>
          </a:prstGeom>
        </p:spPr>
      </p:pic>
      <p:pic>
        <p:nvPicPr>
          <p:cNvPr id="6" name="Imagen 5">
            <a:extLst>
              <a:ext uri="{FF2B5EF4-FFF2-40B4-BE49-F238E27FC236}">
                <a16:creationId xmlns:a16="http://schemas.microsoft.com/office/drawing/2014/main" id="{95F2A989-88EE-4E9B-A03A-83A754693E20}"/>
              </a:ext>
            </a:extLst>
          </p:cNvPr>
          <p:cNvPicPr>
            <a:picLocks noChangeAspect="1"/>
          </p:cNvPicPr>
          <p:nvPr/>
        </p:nvPicPr>
        <p:blipFill>
          <a:blip r:embed="rId3"/>
          <a:stretch>
            <a:fillRect/>
          </a:stretch>
        </p:blipFill>
        <p:spPr>
          <a:xfrm>
            <a:off x="683568" y="457286"/>
            <a:ext cx="1518036" cy="487722"/>
          </a:xfrm>
          <a:prstGeom prst="rect">
            <a:avLst/>
          </a:prstGeom>
        </p:spPr>
      </p:pic>
      <p:sp>
        <p:nvSpPr>
          <p:cNvPr id="7" name="Marcador de número de diapositiva 6">
            <a:extLst>
              <a:ext uri="{FF2B5EF4-FFF2-40B4-BE49-F238E27FC236}">
                <a16:creationId xmlns:a16="http://schemas.microsoft.com/office/drawing/2014/main" id="{C39BCA15-AE54-4B11-B3F2-40FC5BB2993C}"/>
              </a:ext>
            </a:extLst>
          </p:cNvPr>
          <p:cNvSpPr>
            <a:spLocks noGrp="1"/>
          </p:cNvSpPr>
          <p:nvPr>
            <p:ph type="sldNum" sz="quarter" idx="12"/>
          </p:nvPr>
        </p:nvSpPr>
        <p:spPr/>
        <p:txBody>
          <a:bodyPr/>
          <a:lstStyle/>
          <a:p>
            <a:fld id="{D7E4AD86-AAB1-4236-9245-BFFDB904F8C8}" type="slidenum">
              <a:rPr lang="es-PE" smtClean="0"/>
              <a:pPr/>
              <a:t>6</a:t>
            </a:fld>
            <a:endParaRPr lang="es-PE"/>
          </a:p>
        </p:txBody>
      </p:sp>
    </p:spTree>
    <p:extLst>
      <p:ext uri="{BB962C8B-B14F-4D97-AF65-F5344CB8AC3E}">
        <p14:creationId xmlns:p14="http://schemas.microsoft.com/office/powerpoint/2010/main" val="734108205"/>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466B385A-2E3D-4AEC-99CC-F9C8587322C2}"/>
              </a:ext>
            </a:extLst>
          </p:cNvPr>
          <p:cNvSpPr/>
          <p:nvPr/>
        </p:nvSpPr>
        <p:spPr>
          <a:xfrm>
            <a:off x="899592" y="4221088"/>
            <a:ext cx="6984776" cy="1815882"/>
          </a:xfrm>
          <a:prstGeom prst="rect">
            <a:avLst/>
          </a:prstGeom>
        </p:spPr>
        <p:txBody>
          <a:bodyPr wrap="square">
            <a:spAutoFit/>
          </a:bodyPr>
          <a:lstStyle/>
          <a:p>
            <a:r>
              <a:rPr lang="es-PE" sz="1600" dirty="0"/>
              <a:t>Una característica importante a destacar, los distritos de Chaclacayo, Lurigancho Chosica, San Mateo de Huanchor y La Oroya se encuentran articuladas por un eje central que es la Carretera Central, que conecta a los distritos con el resto del País, por el lado Este. La movilización de la población del AID depende directamente y principalmente de la Carretera Central, la que a su vez continúa siendo la vía nacional de interconexión de Lima con el centro del país.</a:t>
            </a:r>
          </a:p>
        </p:txBody>
      </p:sp>
      <p:pic>
        <p:nvPicPr>
          <p:cNvPr id="5" name="Imagen 4">
            <a:extLst>
              <a:ext uri="{FF2B5EF4-FFF2-40B4-BE49-F238E27FC236}">
                <a16:creationId xmlns:a16="http://schemas.microsoft.com/office/drawing/2014/main" id="{3CD8337C-4397-431F-ADE4-5B7335F1BFEA}"/>
              </a:ext>
            </a:extLst>
          </p:cNvPr>
          <p:cNvPicPr>
            <a:picLocks noChangeAspect="1"/>
          </p:cNvPicPr>
          <p:nvPr/>
        </p:nvPicPr>
        <p:blipFill>
          <a:blip r:embed="rId2"/>
          <a:stretch>
            <a:fillRect/>
          </a:stretch>
        </p:blipFill>
        <p:spPr>
          <a:xfrm>
            <a:off x="1475656" y="977482"/>
            <a:ext cx="5400600" cy="3030336"/>
          </a:xfrm>
          <a:prstGeom prst="rect">
            <a:avLst/>
          </a:prstGeom>
        </p:spPr>
      </p:pic>
      <p:pic>
        <p:nvPicPr>
          <p:cNvPr id="6" name="Imagen 5">
            <a:extLst>
              <a:ext uri="{FF2B5EF4-FFF2-40B4-BE49-F238E27FC236}">
                <a16:creationId xmlns:a16="http://schemas.microsoft.com/office/drawing/2014/main" id="{8E69F776-7D84-4739-A35A-FBDEB5908FB9}"/>
              </a:ext>
            </a:extLst>
          </p:cNvPr>
          <p:cNvPicPr>
            <a:picLocks noChangeAspect="1"/>
          </p:cNvPicPr>
          <p:nvPr/>
        </p:nvPicPr>
        <p:blipFill>
          <a:blip r:embed="rId3"/>
          <a:stretch>
            <a:fillRect/>
          </a:stretch>
        </p:blipFill>
        <p:spPr>
          <a:xfrm>
            <a:off x="7475900" y="306972"/>
            <a:ext cx="816935" cy="426757"/>
          </a:xfrm>
          <a:prstGeom prst="rect">
            <a:avLst/>
          </a:prstGeom>
        </p:spPr>
      </p:pic>
      <p:pic>
        <p:nvPicPr>
          <p:cNvPr id="7" name="Imagen 6">
            <a:extLst>
              <a:ext uri="{FF2B5EF4-FFF2-40B4-BE49-F238E27FC236}">
                <a16:creationId xmlns:a16="http://schemas.microsoft.com/office/drawing/2014/main" id="{7CB39070-0ABA-427D-BDA6-596D7D2B4EFC}"/>
              </a:ext>
            </a:extLst>
          </p:cNvPr>
          <p:cNvPicPr>
            <a:picLocks noChangeAspect="1"/>
          </p:cNvPicPr>
          <p:nvPr/>
        </p:nvPicPr>
        <p:blipFill>
          <a:blip r:embed="rId4"/>
          <a:stretch>
            <a:fillRect/>
          </a:stretch>
        </p:blipFill>
        <p:spPr>
          <a:xfrm>
            <a:off x="539552" y="274182"/>
            <a:ext cx="1518036" cy="487722"/>
          </a:xfrm>
          <a:prstGeom prst="rect">
            <a:avLst/>
          </a:prstGeom>
        </p:spPr>
      </p:pic>
      <p:sp>
        <p:nvSpPr>
          <p:cNvPr id="8" name="Marcador de número de diapositiva 7">
            <a:extLst>
              <a:ext uri="{FF2B5EF4-FFF2-40B4-BE49-F238E27FC236}">
                <a16:creationId xmlns:a16="http://schemas.microsoft.com/office/drawing/2014/main" id="{6E805FCD-9AA8-4D5A-90C9-AD431D8E39B0}"/>
              </a:ext>
            </a:extLst>
          </p:cNvPr>
          <p:cNvSpPr>
            <a:spLocks noGrp="1"/>
          </p:cNvSpPr>
          <p:nvPr>
            <p:ph type="sldNum" sz="quarter" idx="12"/>
          </p:nvPr>
        </p:nvSpPr>
        <p:spPr/>
        <p:txBody>
          <a:bodyPr/>
          <a:lstStyle/>
          <a:p>
            <a:fld id="{D7E4AD86-AAB1-4236-9245-BFFDB904F8C8}" type="slidenum">
              <a:rPr lang="es-PE" smtClean="0"/>
              <a:pPr/>
              <a:t>7</a:t>
            </a:fld>
            <a:endParaRPr lang="es-PE"/>
          </a:p>
        </p:txBody>
      </p:sp>
    </p:spTree>
    <p:extLst>
      <p:ext uri="{BB962C8B-B14F-4D97-AF65-F5344CB8AC3E}">
        <p14:creationId xmlns:p14="http://schemas.microsoft.com/office/powerpoint/2010/main" val="948592480"/>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C072AFF-885E-4AC3-A4C9-38774E9C2CA7}"/>
              </a:ext>
            </a:extLst>
          </p:cNvPr>
          <p:cNvSpPr/>
          <p:nvPr/>
        </p:nvSpPr>
        <p:spPr>
          <a:xfrm>
            <a:off x="827584" y="1124744"/>
            <a:ext cx="6984776" cy="5078313"/>
          </a:xfrm>
          <a:prstGeom prst="rect">
            <a:avLst/>
          </a:prstGeom>
        </p:spPr>
        <p:txBody>
          <a:bodyPr wrap="square">
            <a:spAutoFit/>
          </a:bodyPr>
          <a:lstStyle/>
          <a:p>
            <a:pPr algn="just">
              <a:spcAft>
                <a:spcPts val="0"/>
              </a:spcAft>
            </a:pPr>
            <a:r>
              <a:rPr lang="es-ES" b="1" dirty="0">
                <a:latin typeface="Arial Narrow" panose="020B0606020202030204" pitchFamily="34" charset="0"/>
                <a:ea typeface="Times New Roman" panose="02020603050405020304" pitchFamily="18" charset="0"/>
                <a:cs typeface="Arial" panose="020B0604020202020204" pitchFamily="34" charset="0"/>
              </a:rPr>
              <a:t>Comunidades Campesinas</a:t>
            </a:r>
            <a:endParaRPr lang="es-PE" b="1" dirty="0">
              <a:latin typeface="Arial Narrow" panose="020B0606020202030204" pitchFamily="34" charset="0"/>
              <a:ea typeface="Times New Roman" panose="02020603050405020304" pitchFamily="18" charset="0"/>
              <a:cs typeface="Arial" panose="020B0604020202020204" pitchFamily="34" charset="0"/>
            </a:endParaRPr>
          </a:p>
          <a:p>
            <a:pPr algn="just">
              <a:spcAft>
                <a:spcPts val="0"/>
              </a:spcAft>
            </a:pPr>
            <a:r>
              <a:rPr lang="es-PE" dirty="0">
                <a:latin typeface="Arial Narrow" panose="020B0606020202030204" pitchFamily="34" charset="0"/>
                <a:ea typeface="Times New Roman" panose="02020603050405020304" pitchFamily="18" charset="0"/>
                <a:cs typeface="Arial" panose="020B0604020202020204" pitchFamily="34" charset="0"/>
              </a:rPr>
              <a:t>L</a:t>
            </a:r>
            <a:r>
              <a:rPr lang="es-ES" dirty="0">
                <a:latin typeface="Arial Narrow" panose="020B0606020202030204" pitchFamily="34" charset="0"/>
                <a:ea typeface="Times New Roman" panose="02020603050405020304" pitchFamily="18" charset="0"/>
                <a:cs typeface="Arial" panose="020B0604020202020204" pitchFamily="34" charset="0"/>
              </a:rPr>
              <a:t>as comunidades campesinas ocuparían aproximadamente el </a:t>
            </a:r>
            <a:r>
              <a:rPr lang="es-ES" b="1" dirty="0">
                <a:latin typeface="Arial Narrow" panose="020B0606020202030204" pitchFamily="34" charset="0"/>
                <a:ea typeface="Times New Roman" panose="02020603050405020304" pitchFamily="18" charset="0"/>
                <a:cs typeface="Arial" panose="020B0604020202020204" pitchFamily="34" charset="0"/>
              </a:rPr>
              <a:t>40% </a:t>
            </a:r>
            <a:r>
              <a:rPr lang="es-ES" dirty="0">
                <a:latin typeface="Arial Narrow" panose="020B0606020202030204" pitchFamily="34" charset="0"/>
                <a:ea typeface="Times New Roman" panose="02020603050405020304" pitchFamily="18" charset="0"/>
                <a:cs typeface="Arial" panose="020B0604020202020204" pitchFamily="34" charset="0"/>
              </a:rPr>
              <a:t>del territorio del país y su población ascendería a </a:t>
            </a:r>
            <a:r>
              <a:rPr lang="es-ES" b="1" dirty="0">
                <a:latin typeface="Arial Narrow" panose="020B0606020202030204" pitchFamily="34" charset="0"/>
                <a:ea typeface="Times New Roman" panose="02020603050405020304" pitchFamily="18" charset="0"/>
                <a:cs typeface="Arial" panose="020B0604020202020204" pitchFamily="34" charset="0"/>
              </a:rPr>
              <a:t>cuatro millones de personas</a:t>
            </a:r>
            <a:r>
              <a:rPr lang="es-ES" dirty="0">
                <a:latin typeface="Arial Narrow" panose="020B0606020202030204" pitchFamily="34" charset="0"/>
                <a:ea typeface="Times New Roman" panose="02020603050405020304" pitchFamily="18" charset="0"/>
                <a:cs typeface="Arial" panose="020B0604020202020204" pitchFamily="34" charset="0"/>
              </a:rPr>
              <a:t>. </a:t>
            </a:r>
            <a:endParaRPr lang="es-PE" dirty="0">
              <a:latin typeface="Arial Narrow" panose="020B0606020202030204" pitchFamily="34" charset="0"/>
              <a:ea typeface="Times New Roman" panose="02020603050405020304" pitchFamily="18" charset="0"/>
              <a:cs typeface="Arial" panose="020B0604020202020204" pitchFamily="34" charset="0"/>
            </a:endParaRPr>
          </a:p>
          <a:p>
            <a:pPr marR="215900" algn="just">
              <a:spcAft>
                <a:spcPts val="0"/>
              </a:spcAft>
              <a:tabLst>
                <a:tab pos="5130800" algn="l"/>
              </a:tabLst>
            </a:pPr>
            <a:r>
              <a:rPr lang="es-ES" dirty="0">
                <a:latin typeface="Arial Narrow" panose="020B0606020202030204" pitchFamily="34" charset="0"/>
                <a:ea typeface="Times New Roman" panose="02020603050405020304" pitchFamily="18" charset="0"/>
                <a:cs typeface="Arial" panose="020B0604020202020204" pitchFamily="34" charset="0"/>
              </a:rPr>
              <a:t>En los espacios rurales de la costa y la sierra del Perú las comunidades campesinas desempeñan un poderoso </a:t>
            </a:r>
            <a:r>
              <a:rPr lang="es-ES" b="1" dirty="0">
                <a:latin typeface="Arial Narrow" panose="020B0606020202030204" pitchFamily="34" charset="0"/>
                <a:ea typeface="Times New Roman" panose="02020603050405020304" pitchFamily="18" charset="0"/>
                <a:cs typeface="Arial" panose="020B0604020202020204" pitchFamily="34" charset="0"/>
              </a:rPr>
              <a:t>rol protagónico </a:t>
            </a:r>
            <a:r>
              <a:rPr lang="es-ES" dirty="0">
                <a:latin typeface="Arial Narrow" panose="020B0606020202030204" pitchFamily="34" charset="0"/>
                <a:ea typeface="Times New Roman" panose="02020603050405020304" pitchFamily="18" charset="0"/>
                <a:cs typeface="Arial" panose="020B0604020202020204" pitchFamily="34" charset="0"/>
              </a:rPr>
              <a:t>a pesar de su invisibilidad y son, a la vez, </a:t>
            </a:r>
            <a:r>
              <a:rPr lang="es-ES" b="1" dirty="0">
                <a:latin typeface="Arial Narrow" panose="020B0606020202030204" pitchFamily="34" charset="0"/>
                <a:ea typeface="Times New Roman" panose="02020603050405020304" pitchFamily="18" charset="0"/>
                <a:cs typeface="Arial" panose="020B0604020202020204" pitchFamily="34" charset="0"/>
              </a:rPr>
              <a:t>propietarias de buena parte del territorio nacional</a:t>
            </a:r>
            <a:r>
              <a:rPr lang="es-ES" dirty="0">
                <a:latin typeface="Arial Narrow" panose="020B0606020202030204" pitchFamily="34" charset="0"/>
                <a:ea typeface="Times New Roman" panose="02020603050405020304" pitchFamily="18" charset="0"/>
                <a:cs typeface="Arial" panose="020B0604020202020204" pitchFamily="34" charset="0"/>
              </a:rPr>
              <a:t>, y asimismo aparecen como una de las principales organizaciones en el escenario rural del país. La </a:t>
            </a:r>
            <a:r>
              <a:rPr lang="es-ES" b="1" dirty="0">
                <a:latin typeface="Arial Narrow" panose="020B0606020202030204" pitchFamily="34" charset="0"/>
                <a:ea typeface="Times New Roman" panose="02020603050405020304" pitchFamily="18" charset="0"/>
                <a:cs typeface="Arial" panose="020B0604020202020204" pitchFamily="34" charset="0"/>
              </a:rPr>
              <a:t>población comunera representa el 39% </a:t>
            </a:r>
            <a:r>
              <a:rPr lang="es-ES" dirty="0">
                <a:latin typeface="Arial Narrow" panose="020B0606020202030204" pitchFamily="34" charset="0"/>
                <a:ea typeface="Times New Roman" panose="02020603050405020304" pitchFamily="18" charset="0"/>
                <a:cs typeface="Arial" panose="020B0604020202020204" pitchFamily="34" charset="0"/>
              </a:rPr>
              <a:t>del total de la </a:t>
            </a:r>
            <a:r>
              <a:rPr lang="es-ES" b="1" dirty="0">
                <a:latin typeface="Arial Narrow" panose="020B0606020202030204" pitchFamily="34" charset="0"/>
                <a:ea typeface="Times New Roman" panose="02020603050405020304" pitchFamily="18" charset="0"/>
                <a:cs typeface="Arial" panose="020B0604020202020204" pitchFamily="34" charset="0"/>
              </a:rPr>
              <a:t>población rural </a:t>
            </a:r>
            <a:r>
              <a:rPr lang="es-ES" dirty="0">
                <a:latin typeface="Arial Narrow" panose="020B0606020202030204" pitchFamily="34" charset="0"/>
                <a:ea typeface="Times New Roman" panose="02020603050405020304" pitchFamily="18" charset="0"/>
                <a:cs typeface="Arial" panose="020B0604020202020204" pitchFamily="34" charset="0"/>
              </a:rPr>
              <a:t>nacional. CENAGRO 1994.</a:t>
            </a:r>
            <a:endParaRPr lang="es-PE" dirty="0">
              <a:latin typeface="Arial Narrow" panose="020B0606020202030204" pitchFamily="34" charset="0"/>
              <a:ea typeface="Times New Roman" panose="02020603050405020304" pitchFamily="18" charset="0"/>
              <a:cs typeface="Arial" panose="020B0604020202020204" pitchFamily="34" charset="0"/>
            </a:endParaRPr>
          </a:p>
          <a:p>
            <a:pPr marR="215900" algn="just">
              <a:spcAft>
                <a:spcPts val="0"/>
              </a:spcAft>
              <a:tabLst>
                <a:tab pos="5130800" algn="l"/>
              </a:tabLst>
            </a:pPr>
            <a:r>
              <a:rPr lang="es-PE" dirty="0">
                <a:latin typeface="Arial Narrow" panose="020B0606020202030204" pitchFamily="34" charset="0"/>
                <a:ea typeface="Times New Roman" panose="02020603050405020304" pitchFamily="18" charset="0"/>
                <a:cs typeface="Arial" panose="020B0604020202020204" pitchFamily="34" charset="0"/>
              </a:rPr>
              <a:t>L</a:t>
            </a:r>
            <a:r>
              <a:rPr lang="es-ES" dirty="0">
                <a:latin typeface="Arial Narrow" panose="020B0606020202030204" pitchFamily="34" charset="0"/>
                <a:ea typeface="Times New Roman" panose="02020603050405020304" pitchFamily="18" charset="0"/>
                <a:cs typeface="Arial" panose="020B0604020202020204" pitchFamily="34" charset="0"/>
              </a:rPr>
              <a:t>a </a:t>
            </a:r>
            <a:r>
              <a:rPr lang="es-ES" b="1" dirty="0">
                <a:latin typeface="Arial Narrow" panose="020B0606020202030204" pitchFamily="34" charset="0"/>
                <a:ea typeface="Times New Roman" panose="02020603050405020304" pitchFamily="18" charset="0"/>
                <a:cs typeface="Arial" panose="020B0604020202020204" pitchFamily="34" charset="0"/>
              </a:rPr>
              <a:t>histórica desatención </a:t>
            </a:r>
            <a:r>
              <a:rPr lang="es-ES" dirty="0">
                <a:latin typeface="Arial Narrow" panose="020B0606020202030204" pitchFamily="34" charset="0"/>
                <a:ea typeface="Times New Roman" panose="02020603050405020304" pitchFamily="18" charset="0"/>
                <a:cs typeface="Arial" panose="020B0604020202020204" pitchFamily="34" charset="0"/>
              </a:rPr>
              <a:t>a las comunidades rurales que, en su gran mayoría </a:t>
            </a:r>
            <a:r>
              <a:rPr lang="es-ES" b="1" dirty="0">
                <a:latin typeface="Arial Narrow" panose="020B0606020202030204" pitchFamily="34" charset="0"/>
                <a:ea typeface="Times New Roman" panose="02020603050405020304" pitchFamily="18" charset="0"/>
                <a:cs typeface="Arial" panose="020B0604020202020204" pitchFamily="34" charset="0"/>
              </a:rPr>
              <a:t>carecen de servicios básicos </a:t>
            </a:r>
            <a:r>
              <a:rPr lang="es-ES" dirty="0">
                <a:latin typeface="Arial Narrow" panose="020B0606020202030204" pitchFamily="34" charset="0"/>
                <a:ea typeface="Times New Roman" panose="02020603050405020304" pitchFamily="18" charset="0"/>
                <a:cs typeface="Arial" panose="020B0604020202020204" pitchFamily="34" charset="0"/>
              </a:rPr>
              <a:t>y </a:t>
            </a:r>
            <a:r>
              <a:rPr lang="es-ES" b="1" dirty="0">
                <a:latin typeface="Arial Narrow" panose="020B0606020202030204" pitchFamily="34" charset="0"/>
                <a:ea typeface="Times New Roman" panose="02020603050405020304" pitchFamily="18" charset="0"/>
                <a:cs typeface="Arial" panose="020B0604020202020204" pitchFamily="34" charset="0"/>
              </a:rPr>
              <a:t>la casi nula presencia del Estado </a:t>
            </a:r>
            <a:r>
              <a:rPr lang="es-ES" dirty="0">
                <a:latin typeface="Arial Narrow" panose="020B0606020202030204" pitchFamily="34" charset="0"/>
                <a:ea typeface="Times New Roman" panose="02020603050405020304" pitchFamily="18" charset="0"/>
                <a:cs typeface="Arial" panose="020B0604020202020204" pitchFamily="34" charset="0"/>
              </a:rPr>
              <a:t>vienen experimentando actualmente </a:t>
            </a:r>
            <a:r>
              <a:rPr lang="es-ES" b="1" dirty="0">
                <a:latin typeface="Arial Narrow" panose="020B0606020202030204" pitchFamily="34" charset="0"/>
                <a:ea typeface="Times New Roman" panose="02020603050405020304" pitchFamily="18" charset="0"/>
                <a:cs typeface="Arial" panose="020B0604020202020204" pitchFamily="34" charset="0"/>
              </a:rPr>
              <a:t>conflictos socioambientales</a:t>
            </a:r>
            <a:r>
              <a:rPr lang="es-ES" dirty="0">
                <a:latin typeface="Arial Narrow" panose="020B0606020202030204" pitchFamily="34" charset="0"/>
                <a:ea typeface="Times New Roman" panose="02020603050405020304" pitchFamily="18" charset="0"/>
                <a:cs typeface="Arial" panose="020B0604020202020204" pitchFamily="34" charset="0"/>
              </a:rPr>
              <a:t>, entre ellos el temor de la población a la </a:t>
            </a:r>
            <a:r>
              <a:rPr lang="es-ES" b="1" dirty="0">
                <a:latin typeface="Arial Narrow" panose="020B0606020202030204" pitchFamily="34" charset="0"/>
                <a:ea typeface="Times New Roman" panose="02020603050405020304" pitchFamily="18" charset="0"/>
                <a:cs typeface="Arial" panose="020B0604020202020204" pitchFamily="34" charset="0"/>
              </a:rPr>
              <a:t>contaminación ambiental </a:t>
            </a:r>
            <a:r>
              <a:rPr lang="es-ES" dirty="0">
                <a:latin typeface="Arial Narrow" panose="020B0606020202030204" pitchFamily="34" charset="0"/>
                <a:ea typeface="Times New Roman" panose="02020603050405020304" pitchFamily="18" charset="0"/>
                <a:cs typeface="Arial" panose="020B0604020202020204" pitchFamily="34" charset="0"/>
              </a:rPr>
              <a:t>y la </a:t>
            </a:r>
            <a:r>
              <a:rPr lang="es-ES" b="1" dirty="0">
                <a:latin typeface="Arial Narrow" panose="020B0606020202030204" pitchFamily="34" charset="0"/>
                <a:ea typeface="Times New Roman" panose="02020603050405020304" pitchFamily="18" charset="0"/>
                <a:cs typeface="Arial" panose="020B0604020202020204" pitchFamily="34" charset="0"/>
              </a:rPr>
              <a:t>desconfianza en las entidades estatales.</a:t>
            </a:r>
            <a:endParaRPr lang="es-PE" b="1" dirty="0">
              <a:latin typeface="Arial Narrow" panose="020B0606020202030204" pitchFamily="34" charset="0"/>
              <a:ea typeface="Times New Roman" panose="02020603050405020304" pitchFamily="18" charset="0"/>
              <a:cs typeface="Arial" panose="020B0604020202020204" pitchFamily="34" charset="0"/>
            </a:endParaRPr>
          </a:p>
          <a:p>
            <a:pPr marR="215900" algn="just">
              <a:spcAft>
                <a:spcPts val="0"/>
              </a:spcAft>
              <a:tabLst>
                <a:tab pos="5130800" algn="l"/>
              </a:tabLst>
            </a:pPr>
            <a:r>
              <a:rPr lang="es-ES" dirty="0">
                <a:latin typeface="Arial Narrow" panose="020B0606020202030204" pitchFamily="34" charset="0"/>
                <a:ea typeface="Times New Roman" panose="02020603050405020304" pitchFamily="18" charset="0"/>
                <a:cs typeface="Arial" panose="020B0604020202020204" pitchFamily="34" charset="0"/>
              </a:rPr>
              <a:t>Las comunidades campesinas aparecen </a:t>
            </a:r>
            <a:r>
              <a:rPr lang="es-ES" b="1" dirty="0">
                <a:latin typeface="Arial Narrow" panose="020B0606020202030204" pitchFamily="34" charset="0"/>
                <a:ea typeface="Times New Roman" panose="02020603050405020304" pitchFamily="18" charset="0"/>
                <a:cs typeface="Arial" panose="020B0604020202020204" pitchFamily="34" charset="0"/>
              </a:rPr>
              <a:t>relegadas y marginadas </a:t>
            </a:r>
            <a:r>
              <a:rPr lang="es-ES" dirty="0">
                <a:latin typeface="Arial Narrow" panose="020B0606020202030204" pitchFamily="34" charset="0"/>
                <a:ea typeface="Times New Roman" panose="02020603050405020304" pitchFamily="18" charset="0"/>
                <a:cs typeface="Arial" panose="020B0604020202020204" pitchFamily="34" charset="0"/>
              </a:rPr>
              <a:t>de los procesos globales de desarrollo económico y social: se hallan en situación de pobreza; y el crecimiento económico alarga la brecha entre el mundo urbano desarrollado y el espacio rural comunal.  </a:t>
            </a:r>
            <a:endParaRPr lang="es-PE" dirty="0">
              <a:latin typeface="Arial Narrow" panose="020B0606020202030204" pitchFamily="34" charset="0"/>
              <a:ea typeface="Times New Roman" panose="02020603050405020304" pitchFamily="18" charset="0"/>
              <a:cs typeface="Arial" panose="020B0604020202020204" pitchFamily="34" charset="0"/>
            </a:endParaRPr>
          </a:p>
        </p:txBody>
      </p:sp>
      <p:pic>
        <p:nvPicPr>
          <p:cNvPr id="5" name="Imagen 4">
            <a:extLst>
              <a:ext uri="{FF2B5EF4-FFF2-40B4-BE49-F238E27FC236}">
                <a16:creationId xmlns:a16="http://schemas.microsoft.com/office/drawing/2014/main" id="{5C4FBF0E-308E-412A-93FF-B76D316585D4}"/>
              </a:ext>
            </a:extLst>
          </p:cNvPr>
          <p:cNvPicPr>
            <a:picLocks noChangeAspect="1"/>
          </p:cNvPicPr>
          <p:nvPr/>
        </p:nvPicPr>
        <p:blipFill>
          <a:blip r:embed="rId2"/>
          <a:stretch>
            <a:fillRect/>
          </a:stretch>
        </p:blipFill>
        <p:spPr>
          <a:xfrm>
            <a:off x="7812360" y="417366"/>
            <a:ext cx="816935" cy="426757"/>
          </a:xfrm>
          <a:prstGeom prst="rect">
            <a:avLst/>
          </a:prstGeom>
        </p:spPr>
      </p:pic>
      <p:pic>
        <p:nvPicPr>
          <p:cNvPr id="6" name="Imagen 5">
            <a:extLst>
              <a:ext uri="{FF2B5EF4-FFF2-40B4-BE49-F238E27FC236}">
                <a16:creationId xmlns:a16="http://schemas.microsoft.com/office/drawing/2014/main" id="{08AD47FF-8318-4367-9FB6-0491A1E6B785}"/>
              </a:ext>
            </a:extLst>
          </p:cNvPr>
          <p:cNvPicPr>
            <a:picLocks noChangeAspect="1"/>
          </p:cNvPicPr>
          <p:nvPr/>
        </p:nvPicPr>
        <p:blipFill>
          <a:blip r:embed="rId3"/>
          <a:stretch>
            <a:fillRect/>
          </a:stretch>
        </p:blipFill>
        <p:spPr>
          <a:xfrm>
            <a:off x="683568" y="417366"/>
            <a:ext cx="1518036" cy="487722"/>
          </a:xfrm>
          <a:prstGeom prst="rect">
            <a:avLst/>
          </a:prstGeom>
        </p:spPr>
      </p:pic>
      <p:sp>
        <p:nvSpPr>
          <p:cNvPr id="7" name="Marcador de número de diapositiva 6">
            <a:extLst>
              <a:ext uri="{FF2B5EF4-FFF2-40B4-BE49-F238E27FC236}">
                <a16:creationId xmlns:a16="http://schemas.microsoft.com/office/drawing/2014/main" id="{1D21E1A6-B4EE-47CB-9053-524DFF9A8D97}"/>
              </a:ext>
            </a:extLst>
          </p:cNvPr>
          <p:cNvSpPr>
            <a:spLocks noGrp="1"/>
          </p:cNvSpPr>
          <p:nvPr>
            <p:ph type="sldNum" sz="quarter" idx="12"/>
          </p:nvPr>
        </p:nvSpPr>
        <p:spPr/>
        <p:txBody>
          <a:bodyPr/>
          <a:lstStyle/>
          <a:p>
            <a:fld id="{D7E4AD86-AAB1-4236-9245-BFFDB904F8C8}" type="slidenum">
              <a:rPr lang="es-PE" smtClean="0"/>
              <a:pPr/>
              <a:t>8</a:t>
            </a:fld>
            <a:endParaRPr lang="es-PE"/>
          </a:p>
        </p:txBody>
      </p:sp>
    </p:spTree>
    <p:extLst>
      <p:ext uri="{BB962C8B-B14F-4D97-AF65-F5344CB8AC3E}">
        <p14:creationId xmlns:p14="http://schemas.microsoft.com/office/powerpoint/2010/main" val="229385144"/>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nvPr>
        </p:nvGraphicFramePr>
        <p:xfrm>
          <a:off x="672376" y="10021589"/>
          <a:ext cx="7968704" cy="3154680"/>
        </p:xfrm>
        <a:graphic>
          <a:graphicData uri="http://schemas.openxmlformats.org/drawingml/2006/table">
            <a:tbl>
              <a:tblPr firstRow="1" firstCol="1" bandRow="1">
                <a:tableStyleId>{5C22544A-7EE6-4342-B048-85BDC9FD1C3A}</a:tableStyleId>
              </a:tblPr>
              <a:tblGrid>
                <a:gridCol w="1759102">
                  <a:extLst>
                    <a:ext uri="{9D8B030D-6E8A-4147-A177-3AD203B41FA5}">
                      <a16:colId xmlns:a16="http://schemas.microsoft.com/office/drawing/2014/main" val="20000"/>
                    </a:ext>
                  </a:extLst>
                </a:gridCol>
                <a:gridCol w="6209602">
                  <a:extLst>
                    <a:ext uri="{9D8B030D-6E8A-4147-A177-3AD203B41FA5}">
                      <a16:colId xmlns:a16="http://schemas.microsoft.com/office/drawing/2014/main" val="20001"/>
                    </a:ext>
                  </a:extLst>
                </a:gridCol>
              </a:tblGrid>
              <a:tr h="315468">
                <a:tc>
                  <a:txBody>
                    <a:bodyPr/>
                    <a:lstStyle/>
                    <a:p>
                      <a:pPr marR="215900" algn="ctr">
                        <a:lnSpc>
                          <a:spcPct val="115000"/>
                        </a:lnSpc>
                        <a:spcAft>
                          <a:spcPts val="0"/>
                        </a:spcAft>
                      </a:pPr>
                      <a:r>
                        <a:rPr lang="es-PE" sz="1800" dirty="0">
                          <a:effectLst/>
                        </a:rPr>
                        <a:t>LOCALIDAD</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ctr">
                        <a:lnSpc>
                          <a:spcPct val="115000"/>
                        </a:lnSpc>
                        <a:spcAft>
                          <a:spcPts val="0"/>
                        </a:spcAft>
                      </a:pPr>
                      <a:r>
                        <a:rPr lang="es-PE" sz="1800" dirty="0">
                          <a:effectLst/>
                        </a:rPr>
                        <a:t>NOMBRE DE ORGANIZACIÓN</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0"/>
                  </a:ext>
                </a:extLst>
              </a:tr>
              <a:tr h="315468">
                <a:tc>
                  <a:txBody>
                    <a:bodyPr/>
                    <a:lstStyle/>
                    <a:p>
                      <a:pPr marR="215900" algn="just">
                        <a:lnSpc>
                          <a:spcPct val="115000"/>
                        </a:lnSpc>
                        <a:spcAft>
                          <a:spcPts val="0"/>
                        </a:spcAft>
                      </a:pPr>
                      <a:r>
                        <a:rPr lang="es-PE" sz="1800" dirty="0">
                          <a:effectLst/>
                        </a:rPr>
                        <a:t>Yauli</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Pachachaca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1"/>
                  </a:ext>
                </a:extLst>
              </a:tr>
              <a:tr h="315468">
                <a:tc>
                  <a:txBody>
                    <a:bodyPr/>
                    <a:lstStyle/>
                    <a:p>
                      <a:pPr marR="215900" algn="just">
                        <a:lnSpc>
                          <a:spcPct val="115000"/>
                        </a:lnSpc>
                        <a:spcAft>
                          <a:spcPts val="0"/>
                        </a:spcAft>
                      </a:pPr>
                      <a:r>
                        <a:rPr lang="es-PE" sz="1800" dirty="0">
                          <a:effectLst/>
                        </a:rPr>
                        <a:t>Yauli</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Pomacocha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2"/>
                  </a:ext>
                </a:extLst>
              </a:tr>
              <a:tr h="315468">
                <a:tc>
                  <a:txBody>
                    <a:bodyPr/>
                    <a:lstStyle/>
                    <a:p>
                      <a:pPr marR="215900" algn="just">
                        <a:lnSpc>
                          <a:spcPct val="115000"/>
                        </a:lnSpc>
                        <a:spcAft>
                          <a:spcPts val="0"/>
                        </a:spcAft>
                      </a:pPr>
                      <a:r>
                        <a:rPr lang="es-PE" sz="1800" dirty="0">
                          <a:effectLst/>
                        </a:rPr>
                        <a:t>Yauli</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a:effectLst/>
                        </a:rPr>
                        <a:t>Comunidad Campesina Yauli</a:t>
                      </a:r>
                      <a:endParaRPr lang="es-PE" sz="18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3"/>
                  </a:ext>
                </a:extLst>
              </a:tr>
              <a:tr h="630936">
                <a:tc>
                  <a:txBody>
                    <a:bodyPr/>
                    <a:lstStyle/>
                    <a:p>
                      <a:pPr marR="215900" algn="just">
                        <a:lnSpc>
                          <a:spcPct val="115000"/>
                        </a:lnSpc>
                        <a:spcAft>
                          <a:spcPts val="0"/>
                        </a:spcAft>
                      </a:pPr>
                      <a:r>
                        <a:rPr lang="es-PE" sz="1800" dirty="0">
                          <a:effectLst/>
                        </a:rPr>
                        <a:t>Santa Rosa de Sacco</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Santa Rosa de Saco</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4"/>
                  </a:ext>
                </a:extLst>
              </a:tr>
              <a:tr h="315468">
                <a:tc>
                  <a:txBody>
                    <a:bodyPr/>
                    <a:lstStyle/>
                    <a:p>
                      <a:pPr marR="215900" algn="just">
                        <a:lnSpc>
                          <a:spcPct val="115000"/>
                        </a:lnSpc>
                        <a:spcAft>
                          <a:spcPts val="0"/>
                        </a:spcAft>
                      </a:pPr>
                      <a:r>
                        <a:rPr lang="es-PE" sz="1800" dirty="0">
                          <a:effectLst/>
                        </a:rPr>
                        <a:t>La Oroya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a:t>
                      </a:r>
                      <a:r>
                        <a:rPr lang="es-PE" sz="1800" dirty="0" err="1">
                          <a:effectLst/>
                        </a:rPr>
                        <a:t>Huaynacancha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5"/>
                  </a:ext>
                </a:extLst>
              </a:tr>
              <a:tr h="315468">
                <a:tc>
                  <a:txBody>
                    <a:bodyPr/>
                    <a:lstStyle/>
                    <a:p>
                      <a:pPr marR="215900" algn="just">
                        <a:lnSpc>
                          <a:spcPct val="115000"/>
                        </a:lnSpc>
                        <a:spcAft>
                          <a:spcPts val="0"/>
                        </a:spcAft>
                      </a:pPr>
                      <a:r>
                        <a:rPr lang="es-PE" sz="1800" dirty="0">
                          <a:effectLst/>
                        </a:rPr>
                        <a:t>La Oroya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Huari</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6"/>
                  </a:ext>
                </a:extLst>
              </a:tr>
              <a:tr h="315468">
                <a:tc>
                  <a:txBody>
                    <a:bodyPr/>
                    <a:lstStyle/>
                    <a:p>
                      <a:pPr marR="215900" algn="just">
                        <a:lnSpc>
                          <a:spcPct val="115000"/>
                        </a:lnSpc>
                        <a:spcAft>
                          <a:spcPts val="0"/>
                        </a:spcAft>
                      </a:pPr>
                      <a:r>
                        <a:rPr lang="es-PE" sz="1800" dirty="0">
                          <a:effectLst/>
                        </a:rPr>
                        <a:t>La Oroya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a:effectLst/>
                        </a:rPr>
                        <a:t>Comunidad Campesina La Oroya Antigua</a:t>
                      </a:r>
                      <a:endParaRPr lang="es-PE" sz="18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7"/>
                  </a:ext>
                </a:extLst>
              </a:tr>
              <a:tr h="315468">
                <a:tc>
                  <a:txBody>
                    <a:bodyPr/>
                    <a:lstStyle/>
                    <a:p>
                      <a:pPr marR="215900" algn="just">
                        <a:lnSpc>
                          <a:spcPct val="115000"/>
                        </a:lnSpc>
                        <a:spcAft>
                          <a:spcPts val="0"/>
                        </a:spcAft>
                      </a:pPr>
                      <a:r>
                        <a:rPr lang="es-PE" sz="1800" dirty="0">
                          <a:effectLst/>
                        </a:rPr>
                        <a:t>La Oroya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800" dirty="0">
                          <a:effectLst/>
                        </a:rPr>
                        <a:t>Comunidad Campesina Santa Cruz de </a:t>
                      </a:r>
                      <a:r>
                        <a:rPr lang="es-PE" sz="1800" dirty="0" err="1">
                          <a:effectLst/>
                        </a:rPr>
                        <a:t>Tincocancha</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8"/>
                  </a:ext>
                </a:extLst>
              </a:tr>
            </a:tbl>
          </a:graphicData>
        </a:graphic>
      </p:graphicFrame>
      <p:graphicFrame>
        <p:nvGraphicFramePr>
          <p:cNvPr id="7" name="Tabla 6"/>
          <p:cNvGraphicFramePr>
            <a:graphicFrameLocks noGrp="1"/>
          </p:cNvGraphicFramePr>
          <p:nvPr>
            <p:extLst>
              <p:ext uri="{D42A27DB-BD31-4B8C-83A1-F6EECF244321}">
                <p14:modId xmlns:p14="http://schemas.microsoft.com/office/powerpoint/2010/main" val="3763782127"/>
              </p:ext>
            </p:extLst>
          </p:nvPr>
        </p:nvGraphicFramePr>
        <p:xfrm>
          <a:off x="568054" y="1932555"/>
          <a:ext cx="7968704" cy="2839212"/>
        </p:xfrm>
        <a:graphic>
          <a:graphicData uri="http://schemas.openxmlformats.org/drawingml/2006/table">
            <a:tbl>
              <a:tblPr firstRow="1" firstCol="1" bandRow="1">
                <a:tableStyleId>{5C22544A-7EE6-4342-B048-85BDC9FD1C3A}</a:tableStyleId>
              </a:tblPr>
              <a:tblGrid>
                <a:gridCol w="1759102">
                  <a:extLst>
                    <a:ext uri="{9D8B030D-6E8A-4147-A177-3AD203B41FA5}">
                      <a16:colId xmlns:a16="http://schemas.microsoft.com/office/drawing/2014/main" val="20000"/>
                    </a:ext>
                  </a:extLst>
                </a:gridCol>
                <a:gridCol w="6209602">
                  <a:extLst>
                    <a:ext uri="{9D8B030D-6E8A-4147-A177-3AD203B41FA5}">
                      <a16:colId xmlns:a16="http://schemas.microsoft.com/office/drawing/2014/main" val="20001"/>
                    </a:ext>
                  </a:extLst>
                </a:gridCol>
              </a:tblGrid>
              <a:tr h="315468">
                <a:tc>
                  <a:txBody>
                    <a:bodyPr/>
                    <a:lstStyle/>
                    <a:p>
                      <a:pPr marR="215900" algn="just">
                        <a:lnSpc>
                          <a:spcPct val="115000"/>
                        </a:lnSpc>
                        <a:spcAft>
                          <a:spcPts val="0"/>
                        </a:spcAft>
                      </a:pPr>
                      <a:r>
                        <a:rPr lang="es-PE" sz="1600" dirty="0">
                          <a:effectLst/>
                        </a:rPr>
                        <a:t>Antioquía</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600" dirty="0">
                          <a:effectLst/>
                        </a:rPr>
                        <a:t>Comunidad Campesina Espíritu Santo</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0"/>
                  </a:ext>
                </a:extLst>
              </a:tr>
              <a:tr h="315468">
                <a:tc>
                  <a:txBody>
                    <a:bodyPr/>
                    <a:lstStyle/>
                    <a:p>
                      <a:pPr marR="215900" algn="just">
                        <a:lnSpc>
                          <a:spcPct val="115000"/>
                        </a:lnSpc>
                        <a:spcAft>
                          <a:spcPts val="0"/>
                        </a:spcAft>
                      </a:pPr>
                      <a:r>
                        <a:rPr lang="es-PE" sz="1600" dirty="0">
                          <a:effectLst/>
                        </a:rPr>
                        <a:t>Antioquía</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600" dirty="0">
                          <a:effectLst/>
                        </a:rPr>
                        <a:t>Comunidad Campesina Santa Rosa de </a:t>
                      </a:r>
                      <a:r>
                        <a:rPr lang="es-PE" sz="1600" dirty="0" err="1">
                          <a:effectLst/>
                        </a:rPr>
                        <a:t>Chontay</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1"/>
                  </a:ext>
                </a:extLst>
              </a:tr>
              <a:tr h="315468">
                <a:tc>
                  <a:txBody>
                    <a:bodyPr/>
                    <a:lstStyle/>
                    <a:p>
                      <a:pPr marR="215900" algn="just">
                        <a:lnSpc>
                          <a:spcPct val="115000"/>
                        </a:lnSpc>
                        <a:spcAft>
                          <a:spcPts val="0"/>
                        </a:spcAft>
                      </a:pPr>
                      <a:r>
                        <a:rPr lang="es-PE" sz="1600" dirty="0">
                          <a:effectLst/>
                        </a:rPr>
                        <a:t>Antioquía</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600" dirty="0">
                          <a:effectLst/>
                        </a:rPr>
                        <a:t>Comunidad Campesina Villa Pampilla</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2"/>
                  </a:ext>
                </a:extLst>
              </a:tr>
              <a:tr h="315468">
                <a:tc>
                  <a:txBody>
                    <a:bodyPr/>
                    <a:lstStyle/>
                    <a:p>
                      <a:pPr marR="215900" algn="just">
                        <a:lnSpc>
                          <a:spcPct val="115000"/>
                        </a:lnSpc>
                        <a:spcAft>
                          <a:spcPts val="0"/>
                        </a:spcAft>
                      </a:pPr>
                      <a:r>
                        <a:rPr lang="es-PE" sz="1600" dirty="0">
                          <a:effectLst/>
                        </a:rPr>
                        <a:t>Lahuaytambo</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600" dirty="0">
                          <a:effectLst/>
                        </a:rPr>
                        <a:t>Comunidad Campesina </a:t>
                      </a:r>
                      <a:r>
                        <a:rPr lang="es-PE" sz="1600" dirty="0" err="1">
                          <a:effectLst/>
                        </a:rPr>
                        <a:t>Llambilla</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3"/>
                  </a:ext>
                </a:extLst>
              </a:tr>
              <a:tr h="315468">
                <a:tc>
                  <a:txBody>
                    <a:bodyPr/>
                    <a:lstStyle/>
                    <a:p>
                      <a:pPr marR="215900" algn="just">
                        <a:lnSpc>
                          <a:spcPct val="115000"/>
                        </a:lnSpc>
                        <a:spcAft>
                          <a:spcPts val="0"/>
                        </a:spcAft>
                      </a:pPr>
                      <a:r>
                        <a:rPr lang="es-PE" sz="1600" dirty="0">
                          <a:effectLst/>
                        </a:rPr>
                        <a:t>Lahuaytambo</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600" dirty="0">
                          <a:effectLst/>
                        </a:rPr>
                        <a:t>Comunidad Campesina </a:t>
                      </a:r>
                      <a:r>
                        <a:rPr lang="es-PE" sz="1600" dirty="0" err="1">
                          <a:effectLst/>
                        </a:rPr>
                        <a:t>Pariapongo</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4"/>
                  </a:ext>
                </a:extLst>
              </a:tr>
              <a:tr h="315468">
                <a:tc>
                  <a:txBody>
                    <a:bodyPr/>
                    <a:lstStyle/>
                    <a:p>
                      <a:pPr marR="215900" algn="just">
                        <a:lnSpc>
                          <a:spcPct val="115000"/>
                        </a:lnSpc>
                        <a:spcAft>
                          <a:spcPts val="0"/>
                        </a:spcAft>
                      </a:pPr>
                      <a:r>
                        <a:rPr lang="es-PE" sz="1600" dirty="0">
                          <a:effectLst/>
                        </a:rPr>
                        <a:t>Lahuaytambo</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600" dirty="0">
                          <a:effectLst/>
                        </a:rPr>
                        <a:t>Comunidad Campesina Santa Ana</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5"/>
                  </a:ext>
                </a:extLst>
              </a:tr>
              <a:tr h="315468">
                <a:tc>
                  <a:txBody>
                    <a:bodyPr/>
                    <a:lstStyle/>
                    <a:p>
                      <a:pPr marR="215900" algn="just">
                        <a:lnSpc>
                          <a:spcPct val="115000"/>
                        </a:lnSpc>
                        <a:spcAft>
                          <a:spcPts val="0"/>
                        </a:spcAft>
                      </a:pPr>
                      <a:r>
                        <a:rPr lang="es-PE" sz="1600" dirty="0">
                          <a:effectLst/>
                        </a:rPr>
                        <a:t>San Damián</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600" dirty="0">
                          <a:effectLst/>
                        </a:rPr>
                        <a:t>Comunidad Campesina Checa</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6"/>
                  </a:ext>
                </a:extLst>
              </a:tr>
              <a:tr h="315468">
                <a:tc>
                  <a:txBody>
                    <a:bodyPr/>
                    <a:lstStyle/>
                    <a:p>
                      <a:pPr marR="215900" algn="just">
                        <a:lnSpc>
                          <a:spcPct val="115000"/>
                        </a:lnSpc>
                        <a:spcAft>
                          <a:spcPts val="0"/>
                        </a:spcAft>
                      </a:pPr>
                      <a:r>
                        <a:rPr lang="es-PE" sz="1600" dirty="0">
                          <a:effectLst/>
                        </a:rPr>
                        <a:t>San Damián</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600" dirty="0">
                          <a:effectLst/>
                        </a:rPr>
                        <a:t>Comunidad Campesina Concha</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7"/>
                  </a:ext>
                </a:extLst>
              </a:tr>
              <a:tr h="315468">
                <a:tc>
                  <a:txBody>
                    <a:bodyPr/>
                    <a:lstStyle/>
                    <a:p>
                      <a:pPr marR="215900" algn="just">
                        <a:lnSpc>
                          <a:spcPct val="115000"/>
                        </a:lnSpc>
                        <a:spcAft>
                          <a:spcPts val="0"/>
                        </a:spcAft>
                      </a:pPr>
                      <a:r>
                        <a:rPr lang="es-PE" sz="1600">
                          <a:effectLst/>
                        </a:rPr>
                        <a:t>San Damián</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600" dirty="0">
                          <a:effectLst/>
                        </a:rPr>
                        <a:t>Comunidad Campesina Sunicancha</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8"/>
                  </a:ext>
                </a:extLst>
              </a:tr>
            </a:tbl>
          </a:graphicData>
        </a:graphic>
      </p:graphicFrame>
      <p:graphicFrame>
        <p:nvGraphicFramePr>
          <p:cNvPr id="8" name="Tabla 7"/>
          <p:cNvGraphicFramePr>
            <a:graphicFrameLocks noGrp="1"/>
          </p:cNvGraphicFramePr>
          <p:nvPr>
            <p:extLst/>
          </p:nvPr>
        </p:nvGraphicFramePr>
        <p:xfrm>
          <a:off x="568054" y="4836653"/>
          <a:ext cx="7968704" cy="630936"/>
        </p:xfrm>
        <a:graphic>
          <a:graphicData uri="http://schemas.openxmlformats.org/drawingml/2006/table">
            <a:tbl>
              <a:tblPr firstRow="1" firstCol="1" bandRow="1">
                <a:tableStyleId>{5C22544A-7EE6-4342-B048-85BDC9FD1C3A}</a:tableStyleId>
              </a:tblPr>
              <a:tblGrid>
                <a:gridCol w="1759102">
                  <a:extLst>
                    <a:ext uri="{9D8B030D-6E8A-4147-A177-3AD203B41FA5}">
                      <a16:colId xmlns:a16="http://schemas.microsoft.com/office/drawing/2014/main" val="20000"/>
                    </a:ext>
                  </a:extLst>
                </a:gridCol>
                <a:gridCol w="6209602">
                  <a:extLst>
                    <a:ext uri="{9D8B030D-6E8A-4147-A177-3AD203B41FA5}">
                      <a16:colId xmlns:a16="http://schemas.microsoft.com/office/drawing/2014/main" val="20001"/>
                    </a:ext>
                  </a:extLst>
                </a:gridCol>
              </a:tblGrid>
              <a:tr h="630936">
                <a:tc>
                  <a:txBody>
                    <a:bodyPr/>
                    <a:lstStyle/>
                    <a:p>
                      <a:pPr marR="215900" algn="just">
                        <a:lnSpc>
                          <a:spcPct val="115000"/>
                        </a:lnSpc>
                        <a:spcAft>
                          <a:spcPts val="0"/>
                        </a:spcAft>
                      </a:pPr>
                      <a:r>
                        <a:rPr lang="es-ES" sz="1800" dirty="0">
                          <a:effectLst/>
                        </a:rPr>
                        <a:t>San Mateo de Huanchor</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ES" sz="1800" dirty="0">
                          <a:effectLst/>
                        </a:rPr>
                        <a:t>Comunidad Campesina San Antonio, San Mateo de Huanchor y San Juan de </a:t>
                      </a:r>
                      <a:r>
                        <a:rPr lang="es-ES" sz="1800" dirty="0" err="1">
                          <a:effectLst/>
                        </a:rPr>
                        <a:t>Yuracmayo</a:t>
                      </a:r>
                      <a:endParaRPr lang="es-P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0"/>
                  </a:ext>
                </a:extLst>
              </a:tr>
            </a:tbl>
          </a:graphicData>
        </a:graphic>
      </p:graphicFrame>
      <p:sp>
        <p:nvSpPr>
          <p:cNvPr id="9" name="Rectángulo 8"/>
          <p:cNvSpPr/>
          <p:nvPr/>
        </p:nvSpPr>
        <p:spPr>
          <a:xfrm>
            <a:off x="463731" y="5467590"/>
            <a:ext cx="8177349" cy="331245"/>
          </a:xfrm>
          <a:prstGeom prst="rect">
            <a:avLst/>
          </a:prstGeom>
        </p:spPr>
        <p:txBody>
          <a:bodyPr wrap="square">
            <a:spAutoFit/>
          </a:bodyPr>
          <a:lstStyle/>
          <a:p>
            <a:pPr>
              <a:lnSpc>
                <a:spcPct val="115000"/>
              </a:lnSpc>
              <a:spcAft>
                <a:spcPts val="750"/>
              </a:spcAft>
            </a:pPr>
            <a:r>
              <a:rPr lang="es-PE" sz="1350" dirty="0">
                <a:latin typeface="Calibri" panose="020F0502020204030204" pitchFamily="34" charset="0"/>
                <a:ea typeface="Calibri" panose="020F0502020204030204" pitchFamily="34" charset="0"/>
                <a:cs typeface="Times New Roman" panose="02020603050405020304" pitchFamily="18" charset="0"/>
              </a:rPr>
              <a:t>Fuente: Directorio 2016 Comunidades Campesinas del Perú, Instituto del Bien Común-CEPES, 2016.</a:t>
            </a:r>
            <a:endParaRPr lang="es-PE" sz="2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0" name="Rectángulo 9"/>
          <p:cNvSpPr/>
          <p:nvPr/>
        </p:nvSpPr>
        <p:spPr>
          <a:xfrm>
            <a:off x="1721885" y="1374273"/>
            <a:ext cx="5802321" cy="517065"/>
          </a:xfrm>
          <a:prstGeom prst="rect">
            <a:avLst/>
          </a:prstGeom>
        </p:spPr>
        <p:txBody>
          <a:bodyPr wrap="square">
            <a:spAutoFit/>
          </a:bodyPr>
          <a:lstStyle/>
          <a:p>
            <a:pPr algn="ctr">
              <a:lnSpc>
                <a:spcPct val="115000"/>
              </a:lnSpc>
              <a:spcAft>
                <a:spcPts val="450"/>
              </a:spcAft>
            </a:pPr>
            <a:r>
              <a:rPr lang="es-ES" sz="2400" b="1" dirty="0">
                <a:ea typeface="Calibri" panose="020F0502020204030204" pitchFamily="34" charset="0"/>
                <a:cs typeface="Times New Roman" panose="02020603050405020304" pitchFamily="18" charset="0"/>
              </a:rPr>
              <a:t>COMUNIDADES CAMPESINAS EN EL AID</a:t>
            </a:r>
            <a:endParaRPr lang="es-PE" sz="2400" dirty="0">
              <a:ea typeface="Calibri" panose="020F0502020204030204" pitchFamily="34" charset="0"/>
              <a:cs typeface="Times New Roman" panose="02020603050405020304" pitchFamily="18" charset="0"/>
            </a:endParaRPr>
          </a:p>
        </p:txBody>
      </p:sp>
      <p:pic>
        <p:nvPicPr>
          <p:cNvPr id="3" name="Imagen 2"/>
          <p:cNvPicPr>
            <a:picLocks noChangeAspect="1"/>
          </p:cNvPicPr>
          <p:nvPr/>
        </p:nvPicPr>
        <p:blipFill>
          <a:blip r:embed="rId2"/>
          <a:stretch>
            <a:fillRect/>
          </a:stretch>
        </p:blipFill>
        <p:spPr>
          <a:xfrm>
            <a:off x="8028384" y="332656"/>
            <a:ext cx="816935" cy="426757"/>
          </a:xfrm>
          <a:prstGeom prst="rect">
            <a:avLst/>
          </a:prstGeom>
        </p:spPr>
      </p:pic>
      <p:pic>
        <p:nvPicPr>
          <p:cNvPr id="11" name="Imagen 10"/>
          <p:cNvPicPr>
            <a:picLocks noChangeAspect="1"/>
          </p:cNvPicPr>
          <p:nvPr/>
        </p:nvPicPr>
        <p:blipFill>
          <a:blip r:embed="rId3"/>
          <a:stretch>
            <a:fillRect/>
          </a:stretch>
        </p:blipFill>
        <p:spPr>
          <a:xfrm>
            <a:off x="394808" y="199683"/>
            <a:ext cx="1518036" cy="487722"/>
          </a:xfrm>
          <a:prstGeom prst="rect">
            <a:avLst/>
          </a:prstGeom>
        </p:spPr>
      </p:pic>
      <p:sp>
        <p:nvSpPr>
          <p:cNvPr id="4" name="Marcador de número de diapositiva 3">
            <a:extLst>
              <a:ext uri="{FF2B5EF4-FFF2-40B4-BE49-F238E27FC236}">
                <a16:creationId xmlns:a16="http://schemas.microsoft.com/office/drawing/2014/main" id="{92DA2E0F-0DF9-4698-805D-06BAAA7BEB7A}"/>
              </a:ext>
            </a:extLst>
          </p:cNvPr>
          <p:cNvSpPr>
            <a:spLocks noGrp="1"/>
          </p:cNvSpPr>
          <p:nvPr>
            <p:ph type="sldNum" sz="quarter" idx="12"/>
          </p:nvPr>
        </p:nvSpPr>
        <p:spPr/>
        <p:txBody>
          <a:bodyPr/>
          <a:lstStyle/>
          <a:p>
            <a:fld id="{D7E4AD86-AAB1-4236-9245-BFFDB904F8C8}" type="slidenum">
              <a:rPr lang="es-PE" smtClean="0"/>
              <a:pPr/>
              <a:t>9</a:t>
            </a:fld>
            <a:endParaRPr lang="es-PE"/>
          </a:p>
        </p:txBody>
      </p:sp>
    </p:spTree>
    <p:extLst>
      <p:ext uri="{BB962C8B-B14F-4D97-AF65-F5344CB8AC3E}">
        <p14:creationId xmlns:p14="http://schemas.microsoft.com/office/powerpoint/2010/main" val="3021157102"/>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4187183744"/>
              </p:ext>
            </p:extLst>
          </p:nvPr>
        </p:nvGraphicFramePr>
        <p:xfrm>
          <a:off x="770348" y="1796888"/>
          <a:ext cx="6897996" cy="3154680"/>
        </p:xfrm>
        <a:graphic>
          <a:graphicData uri="http://schemas.openxmlformats.org/drawingml/2006/table">
            <a:tbl>
              <a:tblPr firstRow="1" firstCol="1" bandRow="1">
                <a:tableStyleId>{5C22544A-7EE6-4342-B048-85BDC9FD1C3A}</a:tableStyleId>
              </a:tblPr>
              <a:tblGrid>
                <a:gridCol w="1522742">
                  <a:extLst>
                    <a:ext uri="{9D8B030D-6E8A-4147-A177-3AD203B41FA5}">
                      <a16:colId xmlns:a16="http://schemas.microsoft.com/office/drawing/2014/main" val="20000"/>
                    </a:ext>
                  </a:extLst>
                </a:gridCol>
                <a:gridCol w="5375254">
                  <a:extLst>
                    <a:ext uri="{9D8B030D-6E8A-4147-A177-3AD203B41FA5}">
                      <a16:colId xmlns:a16="http://schemas.microsoft.com/office/drawing/2014/main" val="20001"/>
                    </a:ext>
                  </a:extLst>
                </a:gridCol>
              </a:tblGrid>
              <a:tr h="315468">
                <a:tc>
                  <a:txBody>
                    <a:bodyPr/>
                    <a:lstStyle/>
                    <a:p>
                      <a:pPr marR="215900" algn="ctr">
                        <a:lnSpc>
                          <a:spcPct val="115000"/>
                        </a:lnSpc>
                        <a:spcAft>
                          <a:spcPts val="0"/>
                        </a:spcAft>
                      </a:pPr>
                      <a:r>
                        <a:rPr lang="es-PE" sz="1600" dirty="0">
                          <a:effectLst/>
                        </a:rPr>
                        <a:t>LOCALIDAD</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ctr">
                        <a:lnSpc>
                          <a:spcPct val="115000"/>
                        </a:lnSpc>
                        <a:spcAft>
                          <a:spcPts val="0"/>
                        </a:spcAft>
                      </a:pPr>
                      <a:r>
                        <a:rPr lang="es-PE" sz="1600" dirty="0">
                          <a:effectLst/>
                        </a:rPr>
                        <a:t>NOMBRE DE ORGANIZACIÓN</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0"/>
                  </a:ext>
                </a:extLst>
              </a:tr>
              <a:tr h="315468">
                <a:tc>
                  <a:txBody>
                    <a:bodyPr/>
                    <a:lstStyle/>
                    <a:p>
                      <a:pPr marR="215900" algn="just">
                        <a:lnSpc>
                          <a:spcPct val="115000"/>
                        </a:lnSpc>
                        <a:spcAft>
                          <a:spcPts val="0"/>
                        </a:spcAft>
                      </a:pPr>
                      <a:r>
                        <a:rPr lang="es-PE" sz="1600" dirty="0">
                          <a:effectLst/>
                        </a:rPr>
                        <a:t>Yauli</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600" dirty="0">
                          <a:effectLst/>
                        </a:rPr>
                        <a:t>Comunidad Campesina Pachachaca</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1"/>
                  </a:ext>
                </a:extLst>
              </a:tr>
              <a:tr h="315468">
                <a:tc>
                  <a:txBody>
                    <a:bodyPr/>
                    <a:lstStyle/>
                    <a:p>
                      <a:pPr marR="215900" algn="just">
                        <a:lnSpc>
                          <a:spcPct val="115000"/>
                        </a:lnSpc>
                        <a:spcAft>
                          <a:spcPts val="0"/>
                        </a:spcAft>
                      </a:pPr>
                      <a:r>
                        <a:rPr lang="es-PE" sz="1600" dirty="0">
                          <a:effectLst/>
                        </a:rPr>
                        <a:t>Yauli</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600" dirty="0">
                          <a:effectLst/>
                        </a:rPr>
                        <a:t>Comunidad Campesina Pomacocha</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2"/>
                  </a:ext>
                </a:extLst>
              </a:tr>
              <a:tr h="315468">
                <a:tc>
                  <a:txBody>
                    <a:bodyPr/>
                    <a:lstStyle/>
                    <a:p>
                      <a:pPr marR="215900" algn="just">
                        <a:lnSpc>
                          <a:spcPct val="115000"/>
                        </a:lnSpc>
                        <a:spcAft>
                          <a:spcPts val="0"/>
                        </a:spcAft>
                      </a:pPr>
                      <a:r>
                        <a:rPr lang="es-PE" sz="1600" dirty="0">
                          <a:effectLst/>
                        </a:rPr>
                        <a:t>Yauli</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600">
                          <a:effectLst/>
                        </a:rPr>
                        <a:t>Comunidad Campesina Yauli</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3"/>
                  </a:ext>
                </a:extLst>
              </a:tr>
              <a:tr h="630936">
                <a:tc>
                  <a:txBody>
                    <a:bodyPr/>
                    <a:lstStyle/>
                    <a:p>
                      <a:pPr marR="215900" algn="just">
                        <a:lnSpc>
                          <a:spcPct val="115000"/>
                        </a:lnSpc>
                        <a:spcAft>
                          <a:spcPts val="0"/>
                        </a:spcAft>
                      </a:pPr>
                      <a:r>
                        <a:rPr lang="es-PE" sz="1600" dirty="0">
                          <a:effectLst/>
                        </a:rPr>
                        <a:t>Santa Rosa de Sacco</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600" dirty="0">
                          <a:effectLst/>
                        </a:rPr>
                        <a:t>Comunidad Campesina Santa Rosa de Saco</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4"/>
                  </a:ext>
                </a:extLst>
              </a:tr>
              <a:tr h="315468">
                <a:tc>
                  <a:txBody>
                    <a:bodyPr/>
                    <a:lstStyle/>
                    <a:p>
                      <a:pPr marR="215900" algn="just">
                        <a:lnSpc>
                          <a:spcPct val="115000"/>
                        </a:lnSpc>
                        <a:spcAft>
                          <a:spcPts val="0"/>
                        </a:spcAft>
                      </a:pPr>
                      <a:r>
                        <a:rPr lang="es-PE" sz="1600" dirty="0">
                          <a:effectLst/>
                        </a:rPr>
                        <a:t>La Oroya</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600" dirty="0">
                          <a:effectLst/>
                        </a:rPr>
                        <a:t>Comunidad Campesina </a:t>
                      </a:r>
                      <a:r>
                        <a:rPr lang="es-PE" sz="1600" dirty="0" err="1">
                          <a:effectLst/>
                        </a:rPr>
                        <a:t>Huaynacancha</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5"/>
                  </a:ext>
                </a:extLst>
              </a:tr>
              <a:tr h="315468">
                <a:tc>
                  <a:txBody>
                    <a:bodyPr/>
                    <a:lstStyle/>
                    <a:p>
                      <a:pPr marR="215900" algn="just">
                        <a:lnSpc>
                          <a:spcPct val="115000"/>
                        </a:lnSpc>
                        <a:spcAft>
                          <a:spcPts val="0"/>
                        </a:spcAft>
                      </a:pPr>
                      <a:r>
                        <a:rPr lang="es-PE" sz="1600" dirty="0">
                          <a:effectLst/>
                        </a:rPr>
                        <a:t>La Oroya</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600" dirty="0">
                          <a:effectLst/>
                        </a:rPr>
                        <a:t>Comunidad Campesina Huari</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6"/>
                  </a:ext>
                </a:extLst>
              </a:tr>
              <a:tr h="315468">
                <a:tc>
                  <a:txBody>
                    <a:bodyPr/>
                    <a:lstStyle/>
                    <a:p>
                      <a:pPr marR="215900" algn="just">
                        <a:lnSpc>
                          <a:spcPct val="115000"/>
                        </a:lnSpc>
                        <a:spcAft>
                          <a:spcPts val="0"/>
                        </a:spcAft>
                      </a:pPr>
                      <a:r>
                        <a:rPr lang="es-PE" sz="1600" dirty="0">
                          <a:effectLst/>
                        </a:rPr>
                        <a:t>La Oroya</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600">
                          <a:effectLst/>
                        </a:rPr>
                        <a:t>Comunidad Campesina La Oroya Antigua</a:t>
                      </a:r>
                      <a:endParaRPr lang="es-PE" sz="16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7"/>
                  </a:ext>
                </a:extLst>
              </a:tr>
              <a:tr h="315468">
                <a:tc>
                  <a:txBody>
                    <a:bodyPr/>
                    <a:lstStyle/>
                    <a:p>
                      <a:pPr marR="215900" algn="just">
                        <a:lnSpc>
                          <a:spcPct val="115000"/>
                        </a:lnSpc>
                        <a:spcAft>
                          <a:spcPts val="0"/>
                        </a:spcAft>
                      </a:pPr>
                      <a:r>
                        <a:rPr lang="es-PE" sz="1600" dirty="0">
                          <a:effectLst/>
                        </a:rPr>
                        <a:t>La Oroya</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marR="215900" algn="just">
                        <a:lnSpc>
                          <a:spcPct val="115000"/>
                        </a:lnSpc>
                        <a:spcAft>
                          <a:spcPts val="0"/>
                        </a:spcAft>
                      </a:pPr>
                      <a:r>
                        <a:rPr lang="es-PE" sz="1600" dirty="0">
                          <a:effectLst/>
                        </a:rPr>
                        <a:t>Comunidad Campesina Santa Cruz de </a:t>
                      </a:r>
                      <a:r>
                        <a:rPr lang="es-PE" sz="1600" dirty="0" err="1">
                          <a:effectLst/>
                        </a:rPr>
                        <a:t>Tincocancha</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8"/>
                  </a:ext>
                </a:extLst>
              </a:tr>
            </a:tbl>
          </a:graphicData>
        </a:graphic>
      </p:graphicFrame>
      <p:sp>
        <p:nvSpPr>
          <p:cNvPr id="3" name="Rectángulo 2"/>
          <p:cNvSpPr/>
          <p:nvPr/>
        </p:nvSpPr>
        <p:spPr>
          <a:xfrm>
            <a:off x="651521" y="5085184"/>
            <a:ext cx="8177349" cy="331245"/>
          </a:xfrm>
          <a:prstGeom prst="rect">
            <a:avLst/>
          </a:prstGeom>
        </p:spPr>
        <p:txBody>
          <a:bodyPr wrap="square">
            <a:spAutoFit/>
          </a:bodyPr>
          <a:lstStyle/>
          <a:p>
            <a:pPr>
              <a:lnSpc>
                <a:spcPct val="115000"/>
              </a:lnSpc>
              <a:spcAft>
                <a:spcPts val="750"/>
              </a:spcAft>
            </a:pPr>
            <a:r>
              <a:rPr lang="es-PE" sz="1350" dirty="0">
                <a:latin typeface="Calibri" panose="020F0502020204030204" pitchFamily="34" charset="0"/>
                <a:ea typeface="Calibri" panose="020F0502020204030204" pitchFamily="34" charset="0"/>
                <a:cs typeface="Times New Roman" panose="02020603050405020304" pitchFamily="18" charset="0"/>
              </a:rPr>
              <a:t>Fuente: Directorio 2016 Comunidades Campesinas del Perú, Instituto del Bien Común-CEPES, 2016.</a:t>
            </a:r>
            <a:endParaRPr lang="es-PE" sz="2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n 3"/>
          <p:cNvPicPr>
            <a:picLocks noChangeAspect="1"/>
          </p:cNvPicPr>
          <p:nvPr/>
        </p:nvPicPr>
        <p:blipFill>
          <a:blip r:embed="rId2"/>
          <a:stretch>
            <a:fillRect/>
          </a:stretch>
        </p:blipFill>
        <p:spPr>
          <a:xfrm>
            <a:off x="8028384" y="188640"/>
            <a:ext cx="816935" cy="426757"/>
          </a:xfrm>
          <a:prstGeom prst="rect">
            <a:avLst/>
          </a:prstGeom>
        </p:spPr>
      </p:pic>
      <p:pic>
        <p:nvPicPr>
          <p:cNvPr id="5" name="Imagen 4"/>
          <p:cNvPicPr>
            <a:picLocks noChangeAspect="1"/>
          </p:cNvPicPr>
          <p:nvPr/>
        </p:nvPicPr>
        <p:blipFill>
          <a:blip r:embed="rId3"/>
          <a:stretch>
            <a:fillRect/>
          </a:stretch>
        </p:blipFill>
        <p:spPr>
          <a:xfrm>
            <a:off x="463731" y="462429"/>
            <a:ext cx="1518036" cy="487722"/>
          </a:xfrm>
          <a:prstGeom prst="rect">
            <a:avLst/>
          </a:prstGeom>
        </p:spPr>
      </p:pic>
      <p:sp>
        <p:nvSpPr>
          <p:cNvPr id="6" name="Marcador de número de diapositiva 5">
            <a:extLst>
              <a:ext uri="{FF2B5EF4-FFF2-40B4-BE49-F238E27FC236}">
                <a16:creationId xmlns:a16="http://schemas.microsoft.com/office/drawing/2014/main" id="{C95DD179-9F23-4269-AB2B-ADA8D0A4431D}"/>
              </a:ext>
            </a:extLst>
          </p:cNvPr>
          <p:cNvSpPr>
            <a:spLocks noGrp="1"/>
          </p:cNvSpPr>
          <p:nvPr>
            <p:ph type="sldNum" sz="quarter" idx="12"/>
          </p:nvPr>
        </p:nvSpPr>
        <p:spPr/>
        <p:txBody>
          <a:bodyPr/>
          <a:lstStyle/>
          <a:p>
            <a:fld id="{D7E4AD86-AAB1-4236-9245-BFFDB904F8C8}" type="slidenum">
              <a:rPr lang="es-PE" smtClean="0"/>
              <a:pPr/>
              <a:t>10</a:t>
            </a:fld>
            <a:endParaRPr lang="es-PE"/>
          </a:p>
        </p:txBody>
      </p:sp>
    </p:spTree>
    <p:extLst>
      <p:ext uri="{BB962C8B-B14F-4D97-AF65-F5344CB8AC3E}">
        <p14:creationId xmlns:p14="http://schemas.microsoft.com/office/powerpoint/2010/main" val="2799227728"/>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83A771B7-85D4-4CA2-8DF6-E8C5B1FC39CB}"/>
              </a:ext>
            </a:extLst>
          </p:cNvPr>
          <p:cNvSpPr/>
          <p:nvPr/>
        </p:nvSpPr>
        <p:spPr>
          <a:xfrm>
            <a:off x="827584" y="1213265"/>
            <a:ext cx="6696744" cy="4431470"/>
          </a:xfrm>
          <a:prstGeom prst="rect">
            <a:avLst/>
          </a:prstGeom>
        </p:spPr>
        <p:txBody>
          <a:bodyPr wrap="square">
            <a:spAutoFit/>
          </a:bodyPr>
          <a:lstStyle/>
          <a:p>
            <a:pPr>
              <a:lnSpc>
                <a:spcPct val="107000"/>
              </a:lnSpc>
              <a:spcAft>
                <a:spcPts val="800"/>
              </a:spcAft>
            </a:pPr>
            <a:r>
              <a:rPr lang="es-PE" b="1" dirty="0">
                <a:latin typeface="Arial Narrow" panose="020B0606020202030204" pitchFamily="34" charset="0"/>
                <a:ea typeface="Calibri" panose="020F0502020204030204" pitchFamily="34" charset="0"/>
                <a:cs typeface="Arial" panose="020B0604020202020204" pitchFamily="34" charset="0"/>
              </a:rPr>
              <a:t>Contexto socioeconómico, productivo y turístico</a:t>
            </a:r>
            <a:endParaRPr lang="es-PE"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PE" dirty="0">
                <a:latin typeface="Arial Narrow" panose="020B0606020202030204" pitchFamily="34" charset="0"/>
                <a:ea typeface="Calibri" panose="020F0502020204030204" pitchFamily="34" charset="0"/>
                <a:cs typeface="Arial" panose="020B0604020202020204" pitchFamily="34" charset="0"/>
              </a:rPr>
              <a:t>La principal actividad económica de la parte baja del proyecto es la </a:t>
            </a:r>
            <a:r>
              <a:rPr lang="es-PE" b="1" dirty="0">
                <a:latin typeface="Arial Narrow" panose="020B0606020202030204" pitchFamily="34" charset="0"/>
                <a:ea typeface="Calibri" panose="020F0502020204030204" pitchFamily="34" charset="0"/>
                <a:cs typeface="Arial" panose="020B0604020202020204" pitchFamily="34" charset="0"/>
              </a:rPr>
              <a:t>agricultura de frutales </a:t>
            </a:r>
            <a:r>
              <a:rPr lang="es-PE" dirty="0">
                <a:latin typeface="Arial Narrow" panose="020B0606020202030204" pitchFamily="34" charset="0"/>
                <a:ea typeface="Calibri" panose="020F0502020204030204" pitchFamily="34" charset="0"/>
                <a:cs typeface="Arial" panose="020B0604020202020204" pitchFamily="34" charset="0"/>
              </a:rPr>
              <a:t>como los cultivos del </a:t>
            </a:r>
            <a:r>
              <a:rPr lang="es-PE" b="1" dirty="0">
                <a:latin typeface="Arial Narrow" panose="020B0606020202030204" pitchFamily="34" charset="0"/>
                <a:ea typeface="Calibri" panose="020F0502020204030204" pitchFamily="34" charset="0"/>
                <a:cs typeface="Arial" panose="020B0604020202020204" pitchFamily="34" charset="0"/>
              </a:rPr>
              <a:t>manzano</a:t>
            </a:r>
            <a:r>
              <a:rPr lang="es-PE" dirty="0">
                <a:latin typeface="Arial Narrow" panose="020B0606020202030204" pitchFamily="34" charset="0"/>
                <a:ea typeface="Calibri" panose="020F0502020204030204" pitchFamily="34" charset="0"/>
                <a:cs typeface="Arial" panose="020B0604020202020204" pitchFamily="34" charset="0"/>
              </a:rPr>
              <a:t> y el </a:t>
            </a:r>
            <a:r>
              <a:rPr lang="es-PE" b="1" dirty="0">
                <a:latin typeface="Arial Narrow" panose="020B0606020202030204" pitchFamily="34" charset="0"/>
                <a:ea typeface="Calibri" panose="020F0502020204030204" pitchFamily="34" charset="0"/>
                <a:cs typeface="Arial" panose="020B0604020202020204" pitchFamily="34" charset="0"/>
              </a:rPr>
              <a:t>membrillo</a:t>
            </a:r>
            <a:r>
              <a:rPr lang="es-PE" dirty="0">
                <a:latin typeface="Arial Narrow" panose="020B0606020202030204" pitchFamily="34" charset="0"/>
                <a:ea typeface="Calibri" panose="020F0502020204030204" pitchFamily="34" charset="0"/>
                <a:cs typeface="Arial" panose="020B0604020202020204" pitchFamily="34" charset="0"/>
              </a:rPr>
              <a:t>, que son de </a:t>
            </a:r>
            <a:r>
              <a:rPr lang="es-PE" b="1" dirty="0">
                <a:latin typeface="Arial Narrow" panose="020B0606020202030204" pitchFamily="34" charset="0"/>
                <a:ea typeface="Calibri" panose="020F0502020204030204" pitchFamily="34" charset="0"/>
                <a:cs typeface="Arial" panose="020B0604020202020204" pitchFamily="34" charset="0"/>
              </a:rPr>
              <a:t>baja productividad </a:t>
            </a:r>
            <a:r>
              <a:rPr lang="es-PE" dirty="0">
                <a:latin typeface="Arial Narrow" panose="020B0606020202030204" pitchFamily="34" charset="0"/>
                <a:ea typeface="Calibri" panose="020F0502020204030204" pitchFamily="34" charset="0"/>
                <a:cs typeface="Arial" panose="020B0604020202020204" pitchFamily="34" charset="0"/>
              </a:rPr>
              <a:t>debido al </a:t>
            </a:r>
            <a:r>
              <a:rPr lang="es-PE" b="1" dirty="0">
                <a:latin typeface="Arial Narrow" panose="020B0606020202030204" pitchFamily="34" charset="0"/>
                <a:ea typeface="Calibri" panose="020F0502020204030204" pitchFamily="34" charset="0"/>
                <a:cs typeface="Arial" panose="020B0604020202020204" pitchFamily="34" charset="0"/>
              </a:rPr>
              <a:t>manejo tradicional </a:t>
            </a:r>
            <a:r>
              <a:rPr lang="es-PE" dirty="0">
                <a:latin typeface="Arial Narrow" panose="020B0606020202030204" pitchFamily="34" charset="0"/>
                <a:ea typeface="Calibri" panose="020F0502020204030204" pitchFamily="34" charset="0"/>
                <a:cs typeface="Arial" panose="020B0604020202020204" pitchFamily="34" charset="0"/>
              </a:rPr>
              <a:t>de la </a:t>
            </a:r>
            <a:r>
              <a:rPr lang="es-PE" b="1" dirty="0">
                <a:latin typeface="Arial Narrow" panose="020B0606020202030204" pitchFamily="34" charset="0"/>
                <a:ea typeface="Calibri" panose="020F0502020204030204" pitchFamily="34" charset="0"/>
                <a:cs typeface="Arial" panose="020B0604020202020204" pitchFamily="34" charset="0"/>
              </a:rPr>
              <a:t>tecnología</a:t>
            </a:r>
            <a:r>
              <a:rPr lang="es-PE" dirty="0">
                <a:latin typeface="Arial Narrow" panose="020B0606020202030204" pitchFamily="34" charset="0"/>
                <a:ea typeface="Calibri" panose="020F0502020204030204" pitchFamily="34" charset="0"/>
                <a:cs typeface="Arial" panose="020B0604020202020204" pitchFamily="34" charset="0"/>
              </a:rPr>
              <a:t> y el </a:t>
            </a:r>
            <a:r>
              <a:rPr lang="es-PE" b="1" dirty="0">
                <a:latin typeface="Arial Narrow" panose="020B0606020202030204" pitchFamily="34" charset="0"/>
                <a:ea typeface="Calibri" panose="020F0502020204030204" pitchFamily="34" charset="0"/>
                <a:cs typeface="Arial" panose="020B0604020202020204" pitchFamily="34" charset="0"/>
              </a:rPr>
              <a:t>envejecimiento</a:t>
            </a:r>
            <a:r>
              <a:rPr lang="es-PE" dirty="0">
                <a:latin typeface="Arial Narrow" panose="020B0606020202030204" pitchFamily="34" charset="0"/>
                <a:ea typeface="Calibri" panose="020F0502020204030204" pitchFamily="34" charset="0"/>
                <a:cs typeface="Arial" panose="020B0604020202020204" pitchFamily="34" charset="0"/>
              </a:rPr>
              <a:t> de estos </a:t>
            </a:r>
            <a:r>
              <a:rPr lang="es-PE" b="1" dirty="0">
                <a:latin typeface="Arial Narrow" panose="020B0606020202030204" pitchFamily="34" charset="0"/>
                <a:ea typeface="Calibri" panose="020F0502020204030204" pitchFamily="34" charset="0"/>
                <a:cs typeface="Arial" panose="020B0604020202020204" pitchFamily="34" charset="0"/>
              </a:rPr>
              <a:t>árboles</a:t>
            </a:r>
            <a:r>
              <a:rPr lang="es-PE" dirty="0">
                <a:latin typeface="Arial Narrow" panose="020B0606020202030204" pitchFamily="34" charset="0"/>
                <a:ea typeface="Calibri" panose="020F0502020204030204" pitchFamily="34" charset="0"/>
                <a:cs typeface="Arial" panose="020B0604020202020204" pitchFamily="34" charset="0"/>
              </a:rPr>
              <a:t>. Ello ha degradado las tierras de cultivo y provocado el decrecimiento de la producción y la productividad. </a:t>
            </a:r>
          </a:p>
          <a:p>
            <a:pPr>
              <a:lnSpc>
                <a:spcPct val="107000"/>
              </a:lnSpc>
              <a:spcAft>
                <a:spcPts val="800"/>
              </a:spcAft>
            </a:pPr>
            <a:r>
              <a:rPr lang="es-PE" dirty="0">
                <a:latin typeface="Arial Narrow" panose="020B0606020202030204" pitchFamily="34" charset="0"/>
                <a:ea typeface="Calibri" panose="020F0502020204030204" pitchFamily="34" charset="0"/>
                <a:cs typeface="Arial" panose="020B0604020202020204" pitchFamily="34" charset="0"/>
              </a:rPr>
              <a:t>La gran mayoría de los habitantes locales </a:t>
            </a:r>
            <a:r>
              <a:rPr lang="es-PE" b="1" dirty="0">
                <a:latin typeface="Arial Narrow" panose="020B0606020202030204" pitchFamily="34" charset="0"/>
                <a:ea typeface="Calibri" panose="020F0502020204030204" pitchFamily="34" charset="0"/>
                <a:cs typeface="Arial" panose="020B0604020202020204" pitchFamily="34" charset="0"/>
              </a:rPr>
              <a:t>desempeñan una misma actividad económica</a:t>
            </a:r>
            <a:r>
              <a:rPr lang="es-PE" dirty="0">
                <a:latin typeface="Arial Narrow" panose="020B0606020202030204" pitchFamily="34" charset="0"/>
                <a:ea typeface="Calibri" panose="020F0502020204030204" pitchFamily="34" charset="0"/>
                <a:cs typeface="Arial" panose="020B0604020202020204" pitchFamily="34" charset="0"/>
              </a:rPr>
              <a:t>, lo que a su vez forma parte de su identidad. El cuadro siguiente muestra las actividades económicas realizadas en la cuenca de Lurín, así como los ingresos generados en los años 2007-2008, luego de la implementación del proyecto materia de este estudio. Como se puede ver, en solo un año los ingresos económicos familiares más que se duplicaron. La actividad económica de alimentación ocupó el primer lugar en la generación de ingresos.</a:t>
            </a:r>
            <a:endParaRPr lang="es-PE"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n 2">
            <a:extLst>
              <a:ext uri="{FF2B5EF4-FFF2-40B4-BE49-F238E27FC236}">
                <a16:creationId xmlns:a16="http://schemas.microsoft.com/office/drawing/2014/main" id="{72481512-2E63-432D-94B0-7803877CA51E}"/>
              </a:ext>
            </a:extLst>
          </p:cNvPr>
          <p:cNvPicPr>
            <a:picLocks noChangeAspect="1"/>
          </p:cNvPicPr>
          <p:nvPr/>
        </p:nvPicPr>
        <p:blipFill>
          <a:blip r:embed="rId2"/>
          <a:stretch>
            <a:fillRect/>
          </a:stretch>
        </p:blipFill>
        <p:spPr>
          <a:xfrm>
            <a:off x="8028384" y="404664"/>
            <a:ext cx="816935" cy="426757"/>
          </a:xfrm>
          <a:prstGeom prst="rect">
            <a:avLst/>
          </a:prstGeom>
        </p:spPr>
      </p:pic>
      <p:pic>
        <p:nvPicPr>
          <p:cNvPr id="4" name="Imagen 3">
            <a:extLst>
              <a:ext uri="{FF2B5EF4-FFF2-40B4-BE49-F238E27FC236}">
                <a16:creationId xmlns:a16="http://schemas.microsoft.com/office/drawing/2014/main" id="{0B9E05FA-2C2D-412E-BADB-86ED3D436629}"/>
              </a:ext>
            </a:extLst>
          </p:cNvPr>
          <p:cNvPicPr>
            <a:picLocks noChangeAspect="1"/>
          </p:cNvPicPr>
          <p:nvPr/>
        </p:nvPicPr>
        <p:blipFill>
          <a:blip r:embed="rId3"/>
          <a:stretch>
            <a:fillRect/>
          </a:stretch>
        </p:blipFill>
        <p:spPr>
          <a:xfrm>
            <a:off x="330155" y="415215"/>
            <a:ext cx="1518036" cy="487722"/>
          </a:xfrm>
          <a:prstGeom prst="rect">
            <a:avLst/>
          </a:prstGeom>
        </p:spPr>
      </p:pic>
      <p:sp>
        <p:nvSpPr>
          <p:cNvPr id="5" name="Marcador de número de diapositiva 4">
            <a:extLst>
              <a:ext uri="{FF2B5EF4-FFF2-40B4-BE49-F238E27FC236}">
                <a16:creationId xmlns:a16="http://schemas.microsoft.com/office/drawing/2014/main" id="{1F529A0B-F498-426E-BDF1-20D76E19CCE3}"/>
              </a:ext>
            </a:extLst>
          </p:cNvPr>
          <p:cNvSpPr>
            <a:spLocks noGrp="1"/>
          </p:cNvSpPr>
          <p:nvPr>
            <p:ph type="sldNum" sz="quarter" idx="12"/>
          </p:nvPr>
        </p:nvSpPr>
        <p:spPr/>
        <p:txBody>
          <a:bodyPr/>
          <a:lstStyle/>
          <a:p>
            <a:fld id="{D7E4AD86-AAB1-4236-9245-BFFDB904F8C8}" type="slidenum">
              <a:rPr lang="es-PE" smtClean="0"/>
              <a:pPr/>
              <a:t>11</a:t>
            </a:fld>
            <a:endParaRPr lang="es-PE"/>
          </a:p>
        </p:txBody>
      </p:sp>
    </p:spTree>
    <p:extLst>
      <p:ext uri="{BB962C8B-B14F-4D97-AF65-F5344CB8AC3E}">
        <p14:creationId xmlns:p14="http://schemas.microsoft.com/office/powerpoint/2010/main" val="200550282"/>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C0B61A15-0E7A-4898-9898-89B544E7B88F}"/>
              </a:ext>
            </a:extLst>
          </p:cNvPr>
          <p:cNvGraphicFramePr>
            <a:graphicFrameLocks noGrp="1"/>
          </p:cNvGraphicFramePr>
          <p:nvPr>
            <p:extLst>
              <p:ext uri="{D42A27DB-BD31-4B8C-83A1-F6EECF244321}">
                <p14:modId xmlns:p14="http://schemas.microsoft.com/office/powerpoint/2010/main" val="667958171"/>
              </p:ext>
            </p:extLst>
          </p:nvPr>
        </p:nvGraphicFramePr>
        <p:xfrm>
          <a:off x="985691" y="1484784"/>
          <a:ext cx="6768752" cy="4416862"/>
        </p:xfrm>
        <a:graphic>
          <a:graphicData uri="http://schemas.openxmlformats.org/drawingml/2006/table">
            <a:tbl>
              <a:tblPr firstRow="1" firstCol="1" bandRow="1">
                <a:tableStyleId>{5C22544A-7EE6-4342-B048-85BDC9FD1C3A}</a:tableStyleId>
              </a:tblPr>
              <a:tblGrid>
                <a:gridCol w="495273">
                  <a:extLst>
                    <a:ext uri="{9D8B030D-6E8A-4147-A177-3AD203B41FA5}">
                      <a16:colId xmlns:a16="http://schemas.microsoft.com/office/drawing/2014/main" val="3931785482"/>
                    </a:ext>
                  </a:extLst>
                </a:gridCol>
                <a:gridCol w="2422508">
                  <a:extLst>
                    <a:ext uri="{9D8B030D-6E8A-4147-A177-3AD203B41FA5}">
                      <a16:colId xmlns:a16="http://schemas.microsoft.com/office/drawing/2014/main" val="1464971949"/>
                    </a:ext>
                  </a:extLst>
                </a:gridCol>
                <a:gridCol w="992915">
                  <a:extLst>
                    <a:ext uri="{9D8B030D-6E8A-4147-A177-3AD203B41FA5}">
                      <a16:colId xmlns:a16="http://schemas.microsoft.com/office/drawing/2014/main" val="2044662862"/>
                    </a:ext>
                  </a:extLst>
                </a:gridCol>
                <a:gridCol w="877200">
                  <a:extLst>
                    <a:ext uri="{9D8B030D-6E8A-4147-A177-3AD203B41FA5}">
                      <a16:colId xmlns:a16="http://schemas.microsoft.com/office/drawing/2014/main" val="2490826207"/>
                    </a:ext>
                  </a:extLst>
                </a:gridCol>
                <a:gridCol w="1029000">
                  <a:extLst>
                    <a:ext uri="{9D8B030D-6E8A-4147-A177-3AD203B41FA5}">
                      <a16:colId xmlns:a16="http://schemas.microsoft.com/office/drawing/2014/main" val="1500801178"/>
                    </a:ext>
                  </a:extLst>
                </a:gridCol>
                <a:gridCol w="951856">
                  <a:extLst>
                    <a:ext uri="{9D8B030D-6E8A-4147-A177-3AD203B41FA5}">
                      <a16:colId xmlns:a16="http://schemas.microsoft.com/office/drawing/2014/main" val="3486230625"/>
                    </a:ext>
                  </a:extLst>
                </a:gridCol>
              </a:tblGrid>
              <a:tr h="857775">
                <a:tc rowSpan="2">
                  <a:txBody>
                    <a:bodyPr/>
                    <a:lstStyle/>
                    <a:p>
                      <a:pPr algn="ctr">
                        <a:lnSpc>
                          <a:spcPct val="107000"/>
                        </a:lnSpc>
                        <a:spcAft>
                          <a:spcPts val="0"/>
                        </a:spcAft>
                      </a:pPr>
                      <a:r>
                        <a:rPr lang="es-PE" sz="1800">
                          <a:effectLst/>
                        </a:rPr>
                        <a:t>No</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a:txBody>
                    <a:bodyPr/>
                    <a:lstStyle/>
                    <a:p>
                      <a:pPr algn="ctr">
                        <a:lnSpc>
                          <a:spcPct val="107000"/>
                        </a:lnSpc>
                        <a:spcAft>
                          <a:spcPts val="0"/>
                        </a:spcAft>
                      </a:pPr>
                      <a:r>
                        <a:rPr lang="es-PE" sz="1800" dirty="0">
                          <a:effectLst/>
                        </a:rPr>
                        <a:t>Rubro </a:t>
                      </a:r>
                      <a:r>
                        <a:rPr lang="es-PE" sz="1800" dirty="0" err="1">
                          <a:effectLst/>
                        </a:rPr>
                        <a:t>Mypes</a:t>
                      </a:r>
                      <a:endParaRPr lang="es-PE"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a:txBody>
                    <a:bodyPr/>
                    <a:lstStyle/>
                    <a:p>
                      <a:pPr algn="ctr">
                        <a:lnSpc>
                          <a:spcPct val="107000"/>
                        </a:lnSpc>
                        <a:spcAft>
                          <a:spcPts val="0"/>
                        </a:spcAft>
                      </a:pPr>
                      <a:r>
                        <a:rPr lang="es-PE" sz="1800">
                          <a:effectLst/>
                        </a:rPr>
                        <a:t>Nro. de familias y Mypes en el 2007</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a:txBody>
                    <a:bodyPr/>
                    <a:lstStyle/>
                    <a:p>
                      <a:pPr algn="ctr">
                        <a:lnSpc>
                          <a:spcPct val="107000"/>
                        </a:lnSpc>
                        <a:spcAft>
                          <a:spcPts val="0"/>
                        </a:spcAft>
                      </a:pPr>
                      <a:r>
                        <a:rPr lang="es-PE" sz="1800">
                          <a:effectLst/>
                        </a:rPr>
                        <a:t>Nro. de familias y Mypes en el 2008</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2">
                  <a:txBody>
                    <a:bodyPr/>
                    <a:lstStyle/>
                    <a:p>
                      <a:pPr algn="ctr">
                        <a:lnSpc>
                          <a:spcPct val="107000"/>
                        </a:lnSpc>
                        <a:spcAft>
                          <a:spcPts val="0"/>
                        </a:spcAft>
                      </a:pPr>
                      <a:r>
                        <a:rPr lang="es-PE" sz="1800">
                          <a:effectLst/>
                        </a:rPr>
                        <a:t>Incremento de ingresos por familia</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hMerge="1">
                  <a:txBody>
                    <a:bodyPr/>
                    <a:lstStyle/>
                    <a:p>
                      <a:endParaRPr lang="es-PE"/>
                    </a:p>
                  </a:txBody>
                  <a:tcPr/>
                </a:tc>
                <a:extLst>
                  <a:ext uri="{0D108BD9-81ED-4DB2-BD59-A6C34878D82A}">
                    <a16:rowId xmlns:a16="http://schemas.microsoft.com/office/drawing/2014/main" val="4109987706"/>
                  </a:ext>
                </a:extLst>
              </a:tr>
              <a:tr h="1162951">
                <a:tc vMerge="1">
                  <a:txBody>
                    <a:bodyPr/>
                    <a:lstStyle/>
                    <a:p>
                      <a:endParaRPr lang="es-PE"/>
                    </a:p>
                  </a:txBody>
                  <a:tcPr/>
                </a:tc>
                <a:tc vMerge="1">
                  <a:txBody>
                    <a:bodyPr/>
                    <a:lstStyle/>
                    <a:p>
                      <a:endParaRPr lang="es-PE"/>
                    </a:p>
                  </a:txBody>
                  <a:tcPr/>
                </a:tc>
                <a:tc vMerge="1">
                  <a:txBody>
                    <a:bodyPr/>
                    <a:lstStyle/>
                    <a:p>
                      <a:endParaRPr lang="es-PE"/>
                    </a:p>
                  </a:txBody>
                  <a:tcPr/>
                </a:tc>
                <a:tc vMerge="1">
                  <a:txBody>
                    <a:bodyPr/>
                    <a:lstStyle/>
                    <a:p>
                      <a:endParaRPr lang="es-PE"/>
                    </a:p>
                  </a:txBody>
                  <a:tcPr/>
                </a:tc>
                <a:tc>
                  <a:txBody>
                    <a:bodyPr/>
                    <a:lstStyle/>
                    <a:p>
                      <a:pPr>
                        <a:lnSpc>
                          <a:spcPct val="107000"/>
                        </a:lnSpc>
                        <a:spcAft>
                          <a:spcPts val="0"/>
                        </a:spcAft>
                      </a:pPr>
                      <a:r>
                        <a:rPr lang="es-PE" sz="1800">
                          <a:effectLst/>
                        </a:rPr>
                        <a:t>Ingresos en 2007</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es-PE" sz="1800">
                          <a:effectLst/>
                        </a:rPr>
                        <a:t>Ingresos en 2008</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49838815"/>
                  </a:ext>
                </a:extLst>
              </a:tr>
              <a:tr h="360945">
                <a:tc>
                  <a:txBody>
                    <a:bodyPr/>
                    <a:lstStyle/>
                    <a:p>
                      <a:pPr algn="ctr">
                        <a:lnSpc>
                          <a:spcPct val="107000"/>
                        </a:lnSpc>
                        <a:spcAft>
                          <a:spcPts val="0"/>
                        </a:spcAft>
                      </a:pPr>
                      <a:r>
                        <a:rPr lang="es-PE" sz="1800">
                          <a:effectLst/>
                        </a:rPr>
                        <a:t>1</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0"/>
                        </a:spcAft>
                      </a:pPr>
                      <a:r>
                        <a:rPr lang="es-PE" sz="1800">
                          <a:effectLst/>
                        </a:rPr>
                        <a:t>Ganadería</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PE" sz="1800" dirty="0">
                          <a:effectLst/>
                        </a:rPr>
                        <a:t>10</a:t>
                      </a:r>
                      <a:endParaRPr lang="es-PE"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PE" sz="1800">
                          <a:effectLst/>
                        </a:rPr>
                        <a:t>20</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PE" sz="1800">
                          <a:effectLst/>
                        </a:rPr>
                        <a:t>3000</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PE" sz="1800">
                          <a:effectLst/>
                        </a:rPr>
                        <a:t>5000</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4127431"/>
                  </a:ext>
                </a:extLst>
              </a:tr>
              <a:tr h="360945">
                <a:tc>
                  <a:txBody>
                    <a:bodyPr/>
                    <a:lstStyle/>
                    <a:p>
                      <a:pPr algn="ctr">
                        <a:lnSpc>
                          <a:spcPct val="107000"/>
                        </a:lnSpc>
                        <a:spcAft>
                          <a:spcPts val="0"/>
                        </a:spcAft>
                      </a:pPr>
                      <a:r>
                        <a:rPr lang="es-PE" sz="1800">
                          <a:effectLst/>
                        </a:rPr>
                        <a:t>2</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0"/>
                        </a:spcAft>
                      </a:pPr>
                      <a:r>
                        <a:rPr lang="es-PE" sz="1800">
                          <a:effectLst/>
                        </a:rPr>
                        <a:t>Agroindustria</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PE" sz="1800" dirty="0">
                          <a:effectLst/>
                        </a:rPr>
                        <a:t>15</a:t>
                      </a:r>
                      <a:endParaRPr lang="es-PE"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PE" sz="1800" dirty="0">
                          <a:effectLst/>
                        </a:rPr>
                        <a:t>25</a:t>
                      </a:r>
                      <a:endParaRPr lang="es-PE"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PE" sz="1800">
                          <a:effectLst/>
                        </a:rPr>
                        <a:t>1000</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PE" sz="1800">
                          <a:effectLst/>
                        </a:rPr>
                        <a:t>3000</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487947347"/>
                  </a:ext>
                </a:extLst>
              </a:tr>
              <a:tr h="360945">
                <a:tc>
                  <a:txBody>
                    <a:bodyPr/>
                    <a:lstStyle/>
                    <a:p>
                      <a:pPr algn="ctr">
                        <a:lnSpc>
                          <a:spcPct val="107000"/>
                        </a:lnSpc>
                        <a:spcAft>
                          <a:spcPts val="0"/>
                        </a:spcAft>
                      </a:pPr>
                      <a:r>
                        <a:rPr lang="es-PE" sz="1800">
                          <a:effectLst/>
                        </a:rPr>
                        <a:t>3</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0"/>
                        </a:spcAft>
                      </a:pPr>
                      <a:r>
                        <a:rPr lang="es-PE" sz="1800">
                          <a:effectLst/>
                        </a:rPr>
                        <a:t>Hospedaje</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PE" sz="1800">
                          <a:effectLst/>
                        </a:rPr>
                        <a:t>5</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PE" sz="1800" dirty="0">
                          <a:effectLst/>
                        </a:rPr>
                        <a:t>11</a:t>
                      </a:r>
                      <a:endParaRPr lang="es-PE"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PE" sz="1800">
                          <a:effectLst/>
                        </a:rPr>
                        <a:t>1000</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PE" sz="1800">
                          <a:effectLst/>
                        </a:rPr>
                        <a:t>3000</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247153475"/>
                  </a:ext>
                </a:extLst>
              </a:tr>
              <a:tr h="567037">
                <a:tc>
                  <a:txBody>
                    <a:bodyPr/>
                    <a:lstStyle/>
                    <a:p>
                      <a:pPr algn="ctr">
                        <a:lnSpc>
                          <a:spcPct val="107000"/>
                        </a:lnSpc>
                        <a:spcAft>
                          <a:spcPts val="0"/>
                        </a:spcAft>
                      </a:pPr>
                      <a:r>
                        <a:rPr lang="es-PE" sz="1800">
                          <a:effectLst/>
                        </a:rPr>
                        <a:t>4</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0"/>
                        </a:spcAft>
                      </a:pPr>
                      <a:r>
                        <a:rPr lang="es-PE" sz="1800">
                          <a:effectLst/>
                        </a:rPr>
                        <a:t>Servicios de alimentación</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PE" sz="1800">
                          <a:effectLst/>
                        </a:rPr>
                        <a:t>2</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PE" sz="1800" dirty="0">
                          <a:effectLst/>
                        </a:rPr>
                        <a:t>2</a:t>
                      </a:r>
                      <a:endParaRPr lang="es-PE"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PE" sz="1800">
                          <a:effectLst/>
                        </a:rPr>
                        <a:t>20000</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PE" sz="1800">
                          <a:effectLst/>
                        </a:rPr>
                        <a:t>48000</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076281296"/>
                  </a:ext>
                </a:extLst>
              </a:tr>
              <a:tr h="360945">
                <a:tc>
                  <a:txBody>
                    <a:bodyPr/>
                    <a:lstStyle/>
                    <a:p>
                      <a:pPr algn="ctr">
                        <a:lnSpc>
                          <a:spcPct val="107000"/>
                        </a:lnSpc>
                        <a:spcAft>
                          <a:spcPts val="0"/>
                        </a:spcAft>
                      </a:pPr>
                      <a:r>
                        <a:rPr lang="es-PE" sz="1800" dirty="0">
                          <a:effectLst/>
                        </a:rPr>
                        <a:t>5</a:t>
                      </a:r>
                      <a:endParaRPr lang="es-PE"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0"/>
                        </a:spcAft>
                      </a:pPr>
                      <a:r>
                        <a:rPr lang="es-PE" sz="1800" dirty="0">
                          <a:effectLst/>
                        </a:rPr>
                        <a:t>Artesanía</a:t>
                      </a:r>
                      <a:endParaRPr lang="es-PE"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PE" sz="1800">
                          <a:effectLst/>
                        </a:rPr>
                        <a:t>0</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PE" sz="1800" dirty="0">
                          <a:effectLst/>
                        </a:rPr>
                        <a:t>6</a:t>
                      </a:r>
                      <a:endParaRPr lang="es-PE"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0"/>
                        </a:spcAft>
                      </a:pPr>
                      <a:r>
                        <a:rPr lang="es-PE" sz="1800">
                          <a:effectLst/>
                        </a:rPr>
                        <a:t> </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PE" sz="1800">
                          <a:effectLst/>
                        </a:rPr>
                        <a:t>1500</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93708370"/>
                  </a:ext>
                </a:extLst>
              </a:tr>
              <a:tr h="360945">
                <a:tc>
                  <a:txBody>
                    <a:bodyPr/>
                    <a:lstStyle/>
                    <a:p>
                      <a:pPr>
                        <a:lnSpc>
                          <a:spcPct val="107000"/>
                        </a:lnSpc>
                        <a:spcAft>
                          <a:spcPts val="0"/>
                        </a:spcAft>
                      </a:pPr>
                      <a:r>
                        <a:rPr lang="es-PE" sz="1800">
                          <a:effectLst/>
                        </a:rPr>
                        <a:t> </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0"/>
                        </a:spcAft>
                      </a:pPr>
                      <a:r>
                        <a:rPr lang="es-PE" sz="1800">
                          <a:effectLst/>
                        </a:rPr>
                        <a:t>Total</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PE" sz="1800">
                          <a:effectLst/>
                        </a:rPr>
                        <a:t>32</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PE" sz="1800" dirty="0">
                          <a:effectLst/>
                        </a:rPr>
                        <a:t>64</a:t>
                      </a:r>
                      <a:endParaRPr lang="es-PE"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PE" sz="1800">
                          <a:effectLst/>
                        </a:rPr>
                        <a:t>25000</a:t>
                      </a:r>
                      <a:endParaRPr lang="es-PE"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PE" sz="1800" dirty="0">
                          <a:effectLst/>
                        </a:rPr>
                        <a:t>60500</a:t>
                      </a:r>
                      <a:endParaRPr lang="es-PE"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74140873"/>
                  </a:ext>
                </a:extLst>
              </a:tr>
            </a:tbl>
          </a:graphicData>
        </a:graphic>
      </p:graphicFrame>
      <p:pic>
        <p:nvPicPr>
          <p:cNvPr id="3" name="Imagen 2">
            <a:extLst>
              <a:ext uri="{FF2B5EF4-FFF2-40B4-BE49-F238E27FC236}">
                <a16:creationId xmlns:a16="http://schemas.microsoft.com/office/drawing/2014/main" id="{FA76CDD9-361D-40C4-8A2F-CF1F9F3A8A11}"/>
              </a:ext>
            </a:extLst>
          </p:cNvPr>
          <p:cNvPicPr>
            <a:picLocks noChangeAspect="1"/>
          </p:cNvPicPr>
          <p:nvPr/>
        </p:nvPicPr>
        <p:blipFill>
          <a:blip r:embed="rId2"/>
          <a:stretch>
            <a:fillRect/>
          </a:stretch>
        </p:blipFill>
        <p:spPr>
          <a:xfrm>
            <a:off x="8100392" y="332656"/>
            <a:ext cx="816935" cy="426757"/>
          </a:xfrm>
          <a:prstGeom prst="rect">
            <a:avLst/>
          </a:prstGeom>
        </p:spPr>
      </p:pic>
      <p:pic>
        <p:nvPicPr>
          <p:cNvPr id="4" name="Imagen 3">
            <a:extLst>
              <a:ext uri="{FF2B5EF4-FFF2-40B4-BE49-F238E27FC236}">
                <a16:creationId xmlns:a16="http://schemas.microsoft.com/office/drawing/2014/main" id="{5144F165-0C49-46C3-B901-E06E73FDB455}"/>
              </a:ext>
            </a:extLst>
          </p:cNvPr>
          <p:cNvPicPr>
            <a:picLocks noChangeAspect="1"/>
          </p:cNvPicPr>
          <p:nvPr/>
        </p:nvPicPr>
        <p:blipFill>
          <a:blip r:embed="rId3"/>
          <a:stretch>
            <a:fillRect/>
          </a:stretch>
        </p:blipFill>
        <p:spPr>
          <a:xfrm>
            <a:off x="226673" y="357274"/>
            <a:ext cx="1518036" cy="487722"/>
          </a:xfrm>
          <a:prstGeom prst="rect">
            <a:avLst/>
          </a:prstGeom>
        </p:spPr>
      </p:pic>
      <p:sp>
        <p:nvSpPr>
          <p:cNvPr id="5" name="Marcador de número de diapositiva 4">
            <a:extLst>
              <a:ext uri="{FF2B5EF4-FFF2-40B4-BE49-F238E27FC236}">
                <a16:creationId xmlns:a16="http://schemas.microsoft.com/office/drawing/2014/main" id="{4497CA6B-2558-4BCE-9318-53B7724CDE1F}"/>
              </a:ext>
            </a:extLst>
          </p:cNvPr>
          <p:cNvSpPr>
            <a:spLocks noGrp="1"/>
          </p:cNvSpPr>
          <p:nvPr>
            <p:ph type="sldNum" sz="quarter" idx="12"/>
          </p:nvPr>
        </p:nvSpPr>
        <p:spPr/>
        <p:txBody>
          <a:bodyPr/>
          <a:lstStyle/>
          <a:p>
            <a:fld id="{D7E4AD86-AAB1-4236-9245-BFFDB904F8C8}" type="slidenum">
              <a:rPr lang="es-PE" smtClean="0"/>
              <a:pPr/>
              <a:t>12</a:t>
            </a:fld>
            <a:endParaRPr lang="es-PE"/>
          </a:p>
        </p:txBody>
      </p:sp>
    </p:spTree>
    <p:extLst>
      <p:ext uri="{BB962C8B-B14F-4D97-AF65-F5344CB8AC3E}">
        <p14:creationId xmlns:p14="http://schemas.microsoft.com/office/powerpoint/2010/main" val="3101761236"/>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E3F20A0-BD98-4E4C-BEE1-D3E0FACAD8A4}"/>
              </a:ext>
            </a:extLst>
          </p:cNvPr>
          <p:cNvSpPr/>
          <p:nvPr/>
        </p:nvSpPr>
        <p:spPr>
          <a:xfrm>
            <a:off x="755576" y="884887"/>
            <a:ext cx="6552728" cy="5355312"/>
          </a:xfrm>
          <a:prstGeom prst="rect">
            <a:avLst/>
          </a:prstGeom>
        </p:spPr>
        <p:txBody>
          <a:bodyPr wrap="square">
            <a:spAutoFit/>
          </a:bodyPr>
          <a:lstStyle/>
          <a:p>
            <a:r>
              <a:rPr lang="es-ES" b="1" dirty="0">
                <a:latin typeface="Arial" panose="020B0604020202020204" pitchFamily="34" charset="0"/>
                <a:cs typeface="Arial" panose="020B0604020202020204" pitchFamily="34" charset="0"/>
              </a:rPr>
              <a:t>Salud </a:t>
            </a:r>
          </a:p>
          <a:p>
            <a:endParaRPr lang="es-ES" b="1" dirty="0">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En todos los distritos del proyecto existen Centros y Postas de salud para la sensibilización y capacitación de la comunidad en mejores prácticas sanitarias, así como para la atención de enfermedades de la población. </a:t>
            </a:r>
          </a:p>
          <a:p>
            <a:endParaRPr lang="es-ES" dirty="0">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A nivel de las limitaciones, en la ruta del proyecto no existe un Hospital para la atención de enfermedades severas o accidentes graves. Y los Centros y Postas de salud no cuentan con personal médico permanente y tienen limitaciones de equipamiento para atender situaciones más graves que se puedan presentar. </a:t>
            </a:r>
          </a:p>
          <a:p>
            <a:endParaRPr lang="es-ES" dirty="0">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En el caso de la prevención en salud, los centros de salud muestran debilidad en su labor de educación para una mejor ingesta alimenticia, a pesar de los recursos alimenticios existentes en el territorio, ello genera que existe un 43% de prevalencia de desnutrición sobre todo en niños.</a:t>
            </a:r>
            <a:endParaRPr lang="es-ES" b="0" i="0" dirty="0">
              <a:effectLst/>
              <a:latin typeface="Arial" panose="020B0604020202020204" pitchFamily="34" charset="0"/>
              <a:cs typeface="Arial" panose="020B0604020202020204" pitchFamily="34" charset="0"/>
            </a:endParaRPr>
          </a:p>
        </p:txBody>
      </p:sp>
      <p:pic>
        <p:nvPicPr>
          <p:cNvPr id="3" name="Imagen 2">
            <a:extLst>
              <a:ext uri="{FF2B5EF4-FFF2-40B4-BE49-F238E27FC236}">
                <a16:creationId xmlns:a16="http://schemas.microsoft.com/office/drawing/2014/main" id="{F3FEA24A-83F6-41B7-88A5-42C964FC936A}"/>
              </a:ext>
            </a:extLst>
          </p:cNvPr>
          <p:cNvPicPr>
            <a:picLocks noChangeAspect="1"/>
          </p:cNvPicPr>
          <p:nvPr/>
        </p:nvPicPr>
        <p:blipFill>
          <a:blip r:embed="rId2"/>
          <a:stretch>
            <a:fillRect/>
          </a:stretch>
        </p:blipFill>
        <p:spPr>
          <a:xfrm>
            <a:off x="7596336" y="424238"/>
            <a:ext cx="816935" cy="426757"/>
          </a:xfrm>
          <a:prstGeom prst="rect">
            <a:avLst/>
          </a:prstGeom>
        </p:spPr>
      </p:pic>
      <p:pic>
        <p:nvPicPr>
          <p:cNvPr id="4" name="Imagen 3">
            <a:extLst>
              <a:ext uri="{FF2B5EF4-FFF2-40B4-BE49-F238E27FC236}">
                <a16:creationId xmlns:a16="http://schemas.microsoft.com/office/drawing/2014/main" id="{B77C458C-7289-446B-891C-FA11A6506ED6}"/>
              </a:ext>
            </a:extLst>
          </p:cNvPr>
          <p:cNvPicPr>
            <a:picLocks noChangeAspect="1"/>
          </p:cNvPicPr>
          <p:nvPr/>
        </p:nvPicPr>
        <p:blipFill>
          <a:blip r:embed="rId3"/>
          <a:stretch>
            <a:fillRect/>
          </a:stretch>
        </p:blipFill>
        <p:spPr>
          <a:xfrm>
            <a:off x="277986" y="363273"/>
            <a:ext cx="1518036" cy="487722"/>
          </a:xfrm>
          <a:prstGeom prst="rect">
            <a:avLst/>
          </a:prstGeom>
        </p:spPr>
      </p:pic>
      <p:sp>
        <p:nvSpPr>
          <p:cNvPr id="5" name="Marcador de número de diapositiva 4">
            <a:extLst>
              <a:ext uri="{FF2B5EF4-FFF2-40B4-BE49-F238E27FC236}">
                <a16:creationId xmlns:a16="http://schemas.microsoft.com/office/drawing/2014/main" id="{1ECB4B28-9293-4D86-8580-BD7E21E44839}"/>
              </a:ext>
            </a:extLst>
          </p:cNvPr>
          <p:cNvSpPr>
            <a:spLocks noGrp="1"/>
          </p:cNvSpPr>
          <p:nvPr>
            <p:ph type="sldNum" sz="quarter" idx="12"/>
          </p:nvPr>
        </p:nvSpPr>
        <p:spPr/>
        <p:txBody>
          <a:bodyPr/>
          <a:lstStyle/>
          <a:p>
            <a:fld id="{D7E4AD86-AAB1-4236-9245-BFFDB904F8C8}" type="slidenum">
              <a:rPr lang="es-PE" smtClean="0"/>
              <a:pPr/>
              <a:t>13</a:t>
            </a:fld>
            <a:endParaRPr lang="es-PE"/>
          </a:p>
        </p:txBody>
      </p:sp>
    </p:spTree>
    <p:extLst>
      <p:ext uri="{BB962C8B-B14F-4D97-AF65-F5344CB8AC3E}">
        <p14:creationId xmlns:p14="http://schemas.microsoft.com/office/powerpoint/2010/main" val="2816068079"/>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65AB789-AE04-48BB-927F-BBBA4C6702A4}"/>
              </a:ext>
            </a:extLst>
          </p:cNvPr>
          <p:cNvSpPr>
            <a:spLocks noGrp="1"/>
          </p:cNvSpPr>
          <p:nvPr>
            <p:ph type="sldNum" sz="quarter" idx="12"/>
          </p:nvPr>
        </p:nvSpPr>
        <p:spPr/>
        <p:txBody>
          <a:bodyPr/>
          <a:lstStyle/>
          <a:p>
            <a:fld id="{D7E4AD86-AAB1-4236-9245-BFFDB904F8C8}" type="slidenum">
              <a:rPr lang="es-PE" smtClean="0"/>
              <a:pPr/>
              <a:t>14</a:t>
            </a:fld>
            <a:endParaRPr lang="es-PE"/>
          </a:p>
        </p:txBody>
      </p:sp>
      <p:sp>
        <p:nvSpPr>
          <p:cNvPr id="3" name="Rectángulo 2">
            <a:extLst>
              <a:ext uri="{FF2B5EF4-FFF2-40B4-BE49-F238E27FC236}">
                <a16:creationId xmlns:a16="http://schemas.microsoft.com/office/drawing/2014/main" id="{C0A9EB91-5690-44D5-9E95-06793B3113A4}"/>
              </a:ext>
            </a:extLst>
          </p:cNvPr>
          <p:cNvSpPr/>
          <p:nvPr/>
        </p:nvSpPr>
        <p:spPr>
          <a:xfrm>
            <a:off x="681405" y="3996095"/>
            <a:ext cx="7128792" cy="2308324"/>
          </a:xfrm>
          <a:prstGeom prst="rect">
            <a:avLst/>
          </a:prstGeom>
        </p:spPr>
        <p:txBody>
          <a:bodyPr wrap="square">
            <a:spAutoFit/>
          </a:bodyPr>
          <a:lstStyle/>
          <a:p>
            <a:r>
              <a:rPr lang="es-ES" sz="1600" dirty="0"/>
              <a:t>Antioquía es un pueblo pintoresco que ingresó en al libro del Record Guinness como el “Retablo más grande del mundo”. Recorrer las calles de esta pequeña y peculiar comunidad es como sumergirse en una obra de arte. Se origina un proyecto de desarrollo turístico de índole artístico al que denominaron “Colores para Antioquía”. El plan de recuperación de las fachadas de escuelas, iglesias, casas y espacios públicos fueron pintadas por el artista Enrique Bustamante. Además, los residentes del lugar se capacitaron en áreas de servicios turísticos para convertir al pueblo en un potencial destino para los viajeros.</a:t>
            </a:r>
          </a:p>
        </p:txBody>
      </p:sp>
      <p:sp>
        <p:nvSpPr>
          <p:cNvPr id="4" name="CuadroTexto 3">
            <a:extLst>
              <a:ext uri="{FF2B5EF4-FFF2-40B4-BE49-F238E27FC236}">
                <a16:creationId xmlns:a16="http://schemas.microsoft.com/office/drawing/2014/main" id="{BC52C817-1457-4B8B-BF5A-BC31A44A1812}"/>
              </a:ext>
            </a:extLst>
          </p:cNvPr>
          <p:cNvSpPr txBox="1"/>
          <p:nvPr/>
        </p:nvSpPr>
        <p:spPr>
          <a:xfrm>
            <a:off x="681405" y="1790681"/>
            <a:ext cx="1624163" cy="1015663"/>
          </a:xfrm>
          <a:prstGeom prst="rect">
            <a:avLst/>
          </a:prstGeom>
          <a:noFill/>
        </p:spPr>
        <p:txBody>
          <a:bodyPr wrap="none" rtlCol="0">
            <a:spAutoFit/>
          </a:bodyPr>
          <a:lstStyle/>
          <a:p>
            <a:r>
              <a:rPr lang="es-ES" sz="2000" b="1" dirty="0">
                <a:latin typeface="Arial" panose="020B0604020202020204" pitchFamily="34" charset="0"/>
                <a:cs typeface="Arial" panose="020B0604020202020204" pitchFamily="34" charset="0"/>
              </a:rPr>
              <a:t>TURISMO</a:t>
            </a:r>
          </a:p>
          <a:p>
            <a:r>
              <a:rPr lang="es-ES" sz="2000" b="1" dirty="0">
                <a:latin typeface="Arial" panose="020B0604020202020204" pitchFamily="34" charset="0"/>
                <a:cs typeface="Arial" panose="020B0604020202020204" pitchFamily="34" charset="0"/>
              </a:rPr>
              <a:t>en </a:t>
            </a:r>
          </a:p>
          <a:p>
            <a:r>
              <a:rPr lang="es-ES" sz="2000" b="1" dirty="0">
                <a:latin typeface="Arial" panose="020B0604020202020204" pitchFamily="34" charset="0"/>
                <a:cs typeface="Arial" panose="020B0604020202020204" pitchFamily="34" charset="0"/>
              </a:rPr>
              <a:t>ANTIOQUIA</a:t>
            </a:r>
            <a:endParaRPr lang="es-PE" sz="2000" b="1" dirty="0">
              <a:latin typeface="Arial" panose="020B0604020202020204" pitchFamily="34" charset="0"/>
              <a:cs typeface="Arial" panose="020B0604020202020204" pitchFamily="34" charset="0"/>
            </a:endParaRPr>
          </a:p>
        </p:txBody>
      </p:sp>
      <p:pic>
        <p:nvPicPr>
          <p:cNvPr id="5" name="Imagen 4">
            <a:extLst>
              <a:ext uri="{FF2B5EF4-FFF2-40B4-BE49-F238E27FC236}">
                <a16:creationId xmlns:a16="http://schemas.microsoft.com/office/drawing/2014/main" id="{8CFF8D10-A908-4961-9C4C-756E43041AB9}"/>
              </a:ext>
            </a:extLst>
          </p:cNvPr>
          <p:cNvPicPr>
            <a:picLocks noChangeAspect="1"/>
          </p:cNvPicPr>
          <p:nvPr/>
        </p:nvPicPr>
        <p:blipFill>
          <a:blip r:embed="rId2"/>
          <a:stretch>
            <a:fillRect/>
          </a:stretch>
        </p:blipFill>
        <p:spPr>
          <a:xfrm>
            <a:off x="395536" y="627250"/>
            <a:ext cx="1518036" cy="487722"/>
          </a:xfrm>
          <a:prstGeom prst="rect">
            <a:avLst/>
          </a:prstGeom>
        </p:spPr>
      </p:pic>
      <p:pic>
        <p:nvPicPr>
          <p:cNvPr id="6" name="Imagen 5">
            <a:extLst>
              <a:ext uri="{FF2B5EF4-FFF2-40B4-BE49-F238E27FC236}">
                <a16:creationId xmlns:a16="http://schemas.microsoft.com/office/drawing/2014/main" id="{DBEA56BC-0747-4657-861F-49295887C45C}"/>
              </a:ext>
            </a:extLst>
          </p:cNvPr>
          <p:cNvPicPr>
            <a:picLocks noChangeAspect="1"/>
          </p:cNvPicPr>
          <p:nvPr/>
        </p:nvPicPr>
        <p:blipFill>
          <a:blip r:embed="rId3"/>
          <a:stretch>
            <a:fillRect/>
          </a:stretch>
        </p:blipFill>
        <p:spPr>
          <a:xfrm>
            <a:off x="7596336" y="525243"/>
            <a:ext cx="816935" cy="426757"/>
          </a:xfrm>
          <a:prstGeom prst="rect">
            <a:avLst/>
          </a:prstGeom>
        </p:spPr>
      </p:pic>
      <p:pic>
        <p:nvPicPr>
          <p:cNvPr id="8" name="Imagen 7">
            <a:extLst>
              <a:ext uri="{FF2B5EF4-FFF2-40B4-BE49-F238E27FC236}">
                <a16:creationId xmlns:a16="http://schemas.microsoft.com/office/drawing/2014/main" id="{F40E42E3-3FA3-45AF-97C0-0D99FC97C6FC}"/>
              </a:ext>
            </a:extLst>
          </p:cNvPr>
          <p:cNvPicPr>
            <a:picLocks noChangeAspect="1"/>
          </p:cNvPicPr>
          <p:nvPr/>
        </p:nvPicPr>
        <p:blipFill rotWithShape="1">
          <a:blip r:embed="rId4">
            <a:extLst>
              <a:ext uri="{28A0092B-C50C-407E-A947-70E740481C1C}">
                <a14:useLocalDpi xmlns:a14="http://schemas.microsoft.com/office/drawing/2010/main" val="0"/>
              </a:ext>
            </a:extLst>
          </a:blip>
          <a:srcRect l="17331" r="11980"/>
          <a:stretch/>
        </p:blipFill>
        <p:spPr>
          <a:xfrm>
            <a:off x="2661071" y="748925"/>
            <a:ext cx="3821857" cy="3247170"/>
          </a:xfrm>
          <a:prstGeom prst="rect">
            <a:avLst/>
          </a:prstGeom>
        </p:spPr>
      </p:pic>
    </p:spTree>
    <p:extLst>
      <p:ext uri="{BB962C8B-B14F-4D97-AF65-F5344CB8AC3E}">
        <p14:creationId xmlns:p14="http://schemas.microsoft.com/office/powerpoint/2010/main" val="102644666"/>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80C1A877-4C0B-4AC7-A6F4-D7427755F6F9}"/>
              </a:ext>
            </a:extLst>
          </p:cNvPr>
          <p:cNvSpPr/>
          <p:nvPr/>
        </p:nvSpPr>
        <p:spPr>
          <a:xfrm>
            <a:off x="683568" y="4180344"/>
            <a:ext cx="7488832" cy="2308324"/>
          </a:xfrm>
          <a:prstGeom prst="rect">
            <a:avLst/>
          </a:prstGeom>
        </p:spPr>
        <p:txBody>
          <a:bodyPr wrap="square">
            <a:spAutoFit/>
          </a:bodyPr>
          <a:lstStyle/>
          <a:p>
            <a:pPr fontAlgn="base"/>
            <a:r>
              <a:rPr lang="es-ES" sz="1200" b="1" dirty="0">
                <a:solidFill>
                  <a:srgbClr val="333333"/>
                </a:solidFill>
                <a:latin typeface="Arial" panose="020B0604020202020204" pitchFamily="34" charset="0"/>
                <a:cs typeface="Arial" panose="020B0604020202020204" pitchFamily="34" charset="0"/>
              </a:rPr>
              <a:t>ANTIOQUIA</a:t>
            </a:r>
          </a:p>
          <a:p>
            <a:pPr fontAlgn="base"/>
            <a:r>
              <a:rPr lang="es-ES" sz="1200" dirty="0">
                <a:solidFill>
                  <a:srgbClr val="333333"/>
                </a:solidFill>
                <a:latin typeface="Arial" panose="020B0604020202020204" pitchFamily="34" charset="0"/>
                <a:cs typeface="Arial" panose="020B0604020202020204" pitchFamily="34" charset="0"/>
              </a:rPr>
              <a:t>En Santa Rosa de Chontay se localiza el Qhapaq Ñan o Camino Inca, una extensa de red de caminos que unía al Cusco con los diversos puntos del Tahuantinsuyo durante el Imperio incaico.</a:t>
            </a:r>
          </a:p>
          <a:p>
            <a:pPr fontAlgn="base"/>
            <a:endParaRPr lang="es-ES" sz="1200" dirty="0">
              <a:solidFill>
                <a:srgbClr val="333333"/>
              </a:solidFill>
              <a:latin typeface="Arial" panose="020B0604020202020204" pitchFamily="34" charset="0"/>
              <a:cs typeface="Arial" panose="020B0604020202020204" pitchFamily="34" charset="0"/>
            </a:endParaRPr>
          </a:p>
          <a:p>
            <a:pPr fontAlgn="base"/>
            <a:r>
              <a:rPr lang="es-ES" sz="1200" dirty="0">
                <a:solidFill>
                  <a:srgbClr val="333333"/>
                </a:solidFill>
                <a:latin typeface="Arial" panose="020B0604020202020204" pitchFamily="34" charset="0"/>
                <a:cs typeface="Arial" panose="020B0604020202020204" pitchFamily="34" charset="0"/>
              </a:rPr>
              <a:t>En Nieve Nieve existen vestigios de viviendas incaicas y un cementerio. Vale la pena detenerse y disfrutar desde los miradores, una espléndida vista del sitio arqueológico que deja constancia de otro baluarte histórico y cultural de los incas.</a:t>
            </a:r>
          </a:p>
          <a:p>
            <a:pPr fontAlgn="base"/>
            <a:endParaRPr lang="es-ES" sz="1200" dirty="0">
              <a:solidFill>
                <a:srgbClr val="333333"/>
              </a:solidFill>
              <a:latin typeface="Arial" panose="020B0604020202020204" pitchFamily="34" charset="0"/>
              <a:cs typeface="Arial" panose="020B0604020202020204" pitchFamily="34" charset="0"/>
            </a:endParaRPr>
          </a:p>
          <a:p>
            <a:pPr fontAlgn="base"/>
            <a:r>
              <a:rPr lang="es-ES" sz="1200" dirty="0">
                <a:solidFill>
                  <a:srgbClr val="333333"/>
                </a:solidFill>
                <a:latin typeface="Arial" panose="020B0604020202020204" pitchFamily="34" charset="0"/>
                <a:cs typeface="Arial" panose="020B0604020202020204" pitchFamily="34" charset="0"/>
              </a:rPr>
              <a:t>En  Antioquía se ofrece una variedad de actividades: camping, trekking, ciclismo de montaña, off road en moto, canopy y canotaje son algunas de las opciones disponibles. En el pueblo existen guías turísticos que ofrecen la diversas alternativas de diversión.</a:t>
            </a:r>
          </a:p>
          <a:p>
            <a:pPr fontAlgn="base"/>
            <a:endParaRPr lang="es-ES" sz="1200" b="1" dirty="0">
              <a:solidFill>
                <a:srgbClr val="333333"/>
              </a:solidFill>
              <a:latin typeface="Arial" panose="020B0604020202020204" pitchFamily="34" charset="0"/>
              <a:cs typeface="Arial" panose="020B0604020202020204" pitchFamily="34" charset="0"/>
            </a:endParaRPr>
          </a:p>
        </p:txBody>
      </p:sp>
      <p:pic>
        <p:nvPicPr>
          <p:cNvPr id="3" name="Imagen 2">
            <a:extLst>
              <a:ext uri="{FF2B5EF4-FFF2-40B4-BE49-F238E27FC236}">
                <a16:creationId xmlns:a16="http://schemas.microsoft.com/office/drawing/2014/main" id="{406C4538-BB12-412A-802B-EDF56105647C}"/>
              </a:ext>
            </a:extLst>
          </p:cNvPr>
          <p:cNvPicPr>
            <a:picLocks noChangeAspect="1"/>
          </p:cNvPicPr>
          <p:nvPr/>
        </p:nvPicPr>
        <p:blipFill>
          <a:blip r:embed="rId2"/>
          <a:stretch>
            <a:fillRect/>
          </a:stretch>
        </p:blipFill>
        <p:spPr>
          <a:xfrm>
            <a:off x="7596336" y="306811"/>
            <a:ext cx="816935" cy="426757"/>
          </a:xfrm>
          <a:prstGeom prst="rect">
            <a:avLst/>
          </a:prstGeom>
        </p:spPr>
      </p:pic>
      <p:pic>
        <p:nvPicPr>
          <p:cNvPr id="4" name="Imagen 3">
            <a:extLst>
              <a:ext uri="{FF2B5EF4-FFF2-40B4-BE49-F238E27FC236}">
                <a16:creationId xmlns:a16="http://schemas.microsoft.com/office/drawing/2014/main" id="{4DE426D1-C26D-413D-89DA-FD6C163BB0E3}"/>
              </a:ext>
            </a:extLst>
          </p:cNvPr>
          <p:cNvPicPr>
            <a:picLocks noChangeAspect="1"/>
          </p:cNvPicPr>
          <p:nvPr/>
        </p:nvPicPr>
        <p:blipFill>
          <a:blip r:embed="rId3"/>
          <a:stretch>
            <a:fillRect/>
          </a:stretch>
        </p:blipFill>
        <p:spPr>
          <a:xfrm>
            <a:off x="179512" y="204974"/>
            <a:ext cx="1518036" cy="487722"/>
          </a:xfrm>
          <a:prstGeom prst="rect">
            <a:avLst/>
          </a:prstGeom>
        </p:spPr>
      </p:pic>
      <p:sp>
        <p:nvSpPr>
          <p:cNvPr id="5" name="Marcador de número de diapositiva 4">
            <a:extLst>
              <a:ext uri="{FF2B5EF4-FFF2-40B4-BE49-F238E27FC236}">
                <a16:creationId xmlns:a16="http://schemas.microsoft.com/office/drawing/2014/main" id="{A086DD32-AFC6-4E9A-8B2E-7C9DE419AFFF}"/>
              </a:ext>
            </a:extLst>
          </p:cNvPr>
          <p:cNvSpPr>
            <a:spLocks noGrp="1"/>
          </p:cNvSpPr>
          <p:nvPr>
            <p:ph type="sldNum" sz="quarter" idx="12"/>
          </p:nvPr>
        </p:nvSpPr>
        <p:spPr/>
        <p:txBody>
          <a:bodyPr/>
          <a:lstStyle/>
          <a:p>
            <a:fld id="{D7E4AD86-AAB1-4236-9245-BFFDB904F8C8}" type="slidenum">
              <a:rPr lang="es-PE" smtClean="0"/>
              <a:pPr/>
              <a:t>15</a:t>
            </a:fld>
            <a:endParaRPr lang="es-PE"/>
          </a:p>
        </p:txBody>
      </p:sp>
      <p:pic>
        <p:nvPicPr>
          <p:cNvPr id="7" name="Imagen 6">
            <a:extLst>
              <a:ext uri="{FF2B5EF4-FFF2-40B4-BE49-F238E27FC236}">
                <a16:creationId xmlns:a16="http://schemas.microsoft.com/office/drawing/2014/main" id="{8C9B38A1-F84A-45CB-990D-2D041F4D0AF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25339"/>
          <a:stretch/>
        </p:blipFill>
        <p:spPr>
          <a:xfrm>
            <a:off x="933987" y="953180"/>
            <a:ext cx="2412872" cy="1351706"/>
          </a:xfrm>
          <a:prstGeom prst="rect">
            <a:avLst/>
          </a:prstGeom>
        </p:spPr>
      </p:pic>
      <p:pic>
        <p:nvPicPr>
          <p:cNvPr id="9" name="Imagen 8">
            <a:extLst>
              <a:ext uri="{FF2B5EF4-FFF2-40B4-BE49-F238E27FC236}">
                <a16:creationId xmlns:a16="http://schemas.microsoft.com/office/drawing/2014/main" id="{710BF9A8-71EA-44BA-864A-66A782FDA57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3987" y="2371829"/>
            <a:ext cx="2412872" cy="1704748"/>
          </a:xfrm>
          <a:prstGeom prst="rect">
            <a:avLst/>
          </a:prstGeom>
        </p:spPr>
      </p:pic>
      <p:pic>
        <p:nvPicPr>
          <p:cNvPr id="11" name="Imagen 10">
            <a:extLst>
              <a:ext uri="{FF2B5EF4-FFF2-40B4-BE49-F238E27FC236}">
                <a16:creationId xmlns:a16="http://schemas.microsoft.com/office/drawing/2014/main" id="{29EEE81A-E804-49EA-B12D-59B70E384636}"/>
              </a:ext>
            </a:extLst>
          </p:cNvPr>
          <p:cNvPicPr>
            <a:picLocks noChangeAspect="1"/>
          </p:cNvPicPr>
          <p:nvPr/>
        </p:nvPicPr>
        <p:blipFill rotWithShape="1">
          <a:blip r:embed="rId6">
            <a:extLst>
              <a:ext uri="{28A0092B-C50C-407E-A947-70E740481C1C}">
                <a14:useLocalDpi xmlns:a14="http://schemas.microsoft.com/office/drawing/2010/main" val="0"/>
              </a:ext>
            </a:extLst>
          </a:blip>
          <a:srcRect t="16722" b="6788"/>
          <a:stretch/>
        </p:blipFill>
        <p:spPr>
          <a:xfrm>
            <a:off x="3480478" y="948264"/>
            <a:ext cx="4475898" cy="3128313"/>
          </a:xfrm>
          <a:prstGeom prst="rect">
            <a:avLst/>
          </a:prstGeom>
        </p:spPr>
      </p:pic>
    </p:spTree>
    <p:extLst>
      <p:ext uri="{BB962C8B-B14F-4D97-AF65-F5344CB8AC3E}">
        <p14:creationId xmlns:p14="http://schemas.microsoft.com/office/powerpoint/2010/main" val="1940030211"/>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A7EB75D8-5C44-4D8D-84AA-16C6CC28CB19}"/>
              </a:ext>
            </a:extLst>
          </p:cNvPr>
          <p:cNvSpPr>
            <a:spLocks noGrp="1"/>
          </p:cNvSpPr>
          <p:nvPr>
            <p:ph type="sldNum" sz="quarter" idx="12"/>
          </p:nvPr>
        </p:nvSpPr>
        <p:spPr/>
        <p:txBody>
          <a:bodyPr/>
          <a:lstStyle/>
          <a:p>
            <a:fld id="{D7E4AD86-AAB1-4236-9245-BFFDB904F8C8}" type="slidenum">
              <a:rPr lang="es-PE" smtClean="0"/>
              <a:pPr/>
              <a:t>16</a:t>
            </a:fld>
            <a:endParaRPr lang="es-PE"/>
          </a:p>
        </p:txBody>
      </p:sp>
      <p:sp>
        <p:nvSpPr>
          <p:cNvPr id="3" name="Rectángulo 2">
            <a:extLst>
              <a:ext uri="{FF2B5EF4-FFF2-40B4-BE49-F238E27FC236}">
                <a16:creationId xmlns:a16="http://schemas.microsoft.com/office/drawing/2014/main" id="{C43D9FD7-E228-497D-A016-571A6789DCBF}"/>
              </a:ext>
            </a:extLst>
          </p:cNvPr>
          <p:cNvSpPr/>
          <p:nvPr/>
        </p:nvSpPr>
        <p:spPr>
          <a:xfrm>
            <a:off x="683568" y="1453388"/>
            <a:ext cx="7272808" cy="4770537"/>
          </a:xfrm>
          <a:prstGeom prst="rect">
            <a:avLst/>
          </a:prstGeom>
        </p:spPr>
        <p:txBody>
          <a:bodyPr wrap="square">
            <a:spAutoFit/>
          </a:bodyPr>
          <a:lstStyle/>
          <a:p>
            <a:r>
              <a:rPr lang="es-ES" sz="1600" b="1" dirty="0"/>
              <a:t>LAGUNA DE YANASCOCHA</a:t>
            </a:r>
            <a:r>
              <a:rPr lang="es-ES" sz="1600" dirty="0"/>
              <a:t>:</a:t>
            </a:r>
            <a:br>
              <a:rPr lang="es-ES" sz="1600" dirty="0"/>
            </a:br>
            <a:r>
              <a:rPr lang="es-ES" sz="1600" dirty="0"/>
              <a:t>Esta Laguna fue reservorio primitivo, donde todavía se mantiene viva la leyenda de Pedro Batan y María </a:t>
            </a:r>
            <a:r>
              <a:rPr lang="es-ES" sz="1600" dirty="0" err="1"/>
              <a:t>Capiana</a:t>
            </a:r>
            <a:r>
              <a:rPr lang="es-ES" sz="1600" dirty="0"/>
              <a:t>, quienes son los dueños de este maravilloso atractivo paisajismo. El aniversario de la Laguna Yanascocha, se celebra cada 03 de febrero.</a:t>
            </a:r>
          </a:p>
          <a:p>
            <a:endParaRPr lang="es-ES" sz="1600" dirty="0"/>
          </a:p>
          <a:p>
            <a:r>
              <a:rPr lang="es-ES" sz="1600" b="1" dirty="0"/>
              <a:t>INFRAESTRUCTURA REPUBLICANA</a:t>
            </a:r>
            <a:r>
              <a:rPr lang="es-ES" sz="1600" dirty="0"/>
              <a:t>:</a:t>
            </a:r>
            <a:br>
              <a:rPr lang="es-ES" sz="1600" dirty="0"/>
            </a:br>
            <a:r>
              <a:rPr lang="es-ES" sz="1600" dirty="0"/>
              <a:t>Construido por los Antiguos Pobladores de la Colonización.</a:t>
            </a:r>
          </a:p>
          <a:p>
            <a:r>
              <a:rPr lang="es-ES" sz="1600" dirty="0"/>
              <a:t>RESTOS ARQUEOLOGICOS DE LLACSATAMBO:</a:t>
            </a:r>
            <a:br>
              <a:rPr lang="es-ES" sz="1600" dirty="0"/>
            </a:br>
            <a:r>
              <a:rPr lang="es-ES" sz="1600" dirty="0"/>
              <a:t>La historia cuenta que LLacsatambo fue fundado por Tutay Quiri – hijo del apu Pariakaka y sirvió de residencia de Sinchi (jefe local) y al concejo de ancianos. Desde sus instalaciones de piedra ejercían la soberanía sobre los ayllus vecinos. Además tiene una magnifica vista de las nacientes del Rio Lurín.</a:t>
            </a:r>
          </a:p>
          <a:p>
            <a:endParaRPr lang="es-ES" sz="1600" dirty="0"/>
          </a:p>
          <a:p>
            <a:r>
              <a:rPr lang="es-ES" sz="1600" b="1" dirty="0"/>
              <a:t>IGLESIA COLONIAL DE SAN DAMIAN</a:t>
            </a:r>
            <a:r>
              <a:rPr lang="es-ES" sz="1600" dirty="0"/>
              <a:t>:</a:t>
            </a:r>
            <a:br>
              <a:rPr lang="es-ES" sz="1600" dirty="0"/>
            </a:br>
            <a:r>
              <a:rPr lang="es-ES" sz="1600" dirty="0"/>
              <a:t>La Iglesia Matriz fue construida a partir del ano 1,570 siendo virrey don Francisco de Toledo, tiene un Altar Mayor y un Tabernáculo de tipo churrigueresco, en el interior se encuentran reliquias originales de la época. </a:t>
            </a:r>
          </a:p>
        </p:txBody>
      </p:sp>
      <p:pic>
        <p:nvPicPr>
          <p:cNvPr id="4" name="Imagen 3">
            <a:extLst>
              <a:ext uri="{FF2B5EF4-FFF2-40B4-BE49-F238E27FC236}">
                <a16:creationId xmlns:a16="http://schemas.microsoft.com/office/drawing/2014/main" id="{1ADBFB40-360C-4F63-B0D1-2C2AF5869BEB}"/>
              </a:ext>
            </a:extLst>
          </p:cNvPr>
          <p:cNvPicPr>
            <a:picLocks noChangeAspect="1"/>
          </p:cNvPicPr>
          <p:nvPr/>
        </p:nvPicPr>
        <p:blipFill>
          <a:blip r:embed="rId2"/>
          <a:stretch>
            <a:fillRect/>
          </a:stretch>
        </p:blipFill>
        <p:spPr>
          <a:xfrm>
            <a:off x="395536" y="701939"/>
            <a:ext cx="1518036" cy="487722"/>
          </a:xfrm>
          <a:prstGeom prst="rect">
            <a:avLst/>
          </a:prstGeom>
        </p:spPr>
      </p:pic>
      <p:pic>
        <p:nvPicPr>
          <p:cNvPr id="5" name="Imagen 4">
            <a:extLst>
              <a:ext uri="{FF2B5EF4-FFF2-40B4-BE49-F238E27FC236}">
                <a16:creationId xmlns:a16="http://schemas.microsoft.com/office/drawing/2014/main" id="{CA47EA9C-0C41-4A73-8DBE-8E4E3DC534DC}"/>
              </a:ext>
            </a:extLst>
          </p:cNvPr>
          <p:cNvPicPr>
            <a:picLocks noChangeAspect="1"/>
          </p:cNvPicPr>
          <p:nvPr/>
        </p:nvPicPr>
        <p:blipFill>
          <a:blip r:embed="rId3"/>
          <a:stretch>
            <a:fillRect/>
          </a:stretch>
        </p:blipFill>
        <p:spPr>
          <a:xfrm>
            <a:off x="7391469" y="775262"/>
            <a:ext cx="816935" cy="426757"/>
          </a:xfrm>
          <a:prstGeom prst="rect">
            <a:avLst/>
          </a:prstGeom>
        </p:spPr>
      </p:pic>
    </p:spTree>
    <p:extLst>
      <p:ext uri="{BB962C8B-B14F-4D97-AF65-F5344CB8AC3E}">
        <p14:creationId xmlns:p14="http://schemas.microsoft.com/office/powerpoint/2010/main" val="666024805"/>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B0A6CA0-55B0-4960-860D-9B93C223267B}"/>
              </a:ext>
            </a:extLst>
          </p:cNvPr>
          <p:cNvSpPr/>
          <p:nvPr/>
        </p:nvSpPr>
        <p:spPr>
          <a:xfrm>
            <a:off x="899592" y="1207167"/>
            <a:ext cx="6768752" cy="5016758"/>
          </a:xfrm>
          <a:prstGeom prst="rect">
            <a:avLst/>
          </a:prstGeom>
        </p:spPr>
        <p:txBody>
          <a:bodyPr wrap="square">
            <a:spAutoFit/>
          </a:bodyPr>
          <a:lstStyle/>
          <a:p>
            <a:r>
              <a:rPr lang="es-ES" sz="1600" b="1" dirty="0">
                <a:latin typeface="Arial" panose="020B0604020202020204" pitchFamily="34" charset="0"/>
                <a:cs typeface="Arial" panose="020B0604020202020204" pitchFamily="34" charset="0"/>
              </a:rPr>
              <a:t>AGUAS TERMALES DE HUALLIMULLI:</a:t>
            </a:r>
          </a:p>
          <a:p>
            <a:r>
              <a:rPr lang="es-ES" sz="1600" dirty="0">
                <a:latin typeface="Arial" panose="020B0604020202020204" pitchFamily="34" charset="0"/>
                <a:cs typeface="Arial" panose="020B0604020202020204" pitchFamily="34" charset="0"/>
              </a:rPr>
              <a:t>Aguas minerales que salen del suelo 5°C mas que la temperatura superficial. Estas aguas proceden de capas subterráneas de la Tierra que se encuentran a mayor temperatura, las cuales son ricas en diferentes componentes minerales y permiten su utilización en la terapia como baños, inhalaciones, irrigaciones y calefacción.</a:t>
            </a:r>
          </a:p>
          <a:p>
            <a:endParaRPr lang="es-ES" sz="1600" dirty="0">
              <a:latin typeface="Arial" panose="020B0604020202020204" pitchFamily="34" charset="0"/>
              <a:cs typeface="Arial" panose="020B0604020202020204" pitchFamily="34" charset="0"/>
            </a:endParaRPr>
          </a:p>
          <a:p>
            <a:r>
              <a:rPr lang="es-ES" sz="1600" b="1" dirty="0">
                <a:latin typeface="Arial" panose="020B0604020202020204" pitchFamily="34" charset="0"/>
                <a:cs typeface="Arial" panose="020B0604020202020204" pitchFamily="34" charset="0"/>
              </a:rPr>
              <a:t>PUENTE QUILQUICHACA:</a:t>
            </a:r>
          </a:p>
          <a:p>
            <a:r>
              <a:rPr lang="es-ES" sz="1600" dirty="0">
                <a:latin typeface="Arial" panose="020B0604020202020204" pitchFamily="34" charset="0"/>
                <a:cs typeface="Arial" panose="020B0604020202020204" pitchFamily="34" charset="0"/>
              </a:rPr>
              <a:t>Lugar de un encanto paisajismo donde la naturaleza hizo posible el nacimiento del Rio Lurín, de la unión de dos Ríos Chanape y Chalilla.</a:t>
            </a:r>
          </a:p>
          <a:p>
            <a:endParaRPr lang="es-ES" sz="1600" dirty="0">
              <a:latin typeface="Arial" panose="020B0604020202020204" pitchFamily="34" charset="0"/>
              <a:cs typeface="Arial" panose="020B0604020202020204" pitchFamily="34" charset="0"/>
            </a:endParaRPr>
          </a:p>
          <a:p>
            <a:r>
              <a:rPr lang="es-ES" sz="1600" dirty="0">
                <a:latin typeface="Arial" panose="020B0604020202020204" pitchFamily="34" charset="0"/>
                <a:cs typeface="Arial" panose="020B0604020202020204" pitchFamily="34" charset="0"/>
              </a:rPr>
              <a:t>En el valle de Lurín se encuentra una de las 3 cuencas que tiene Lima y una de las más importantes del país. Posee diversos pisos ecológicos</a:t>
            </a:r>
            <a:r>
              <a:rPr lang="es-ES" sz="1600" b="1" dirty="0">
                <a:latin typeface="Arial" panose="020B0604020202020204" pitchFamily="34" charset="0"/>
                <a:cs typeface="Arial" panose="020B0604020202020204" pitchFamily="34" charset="0"/>
              </a:rPr>
              <a:t>: chala, yunga, </a:t>
            </a:r>
            <a:r>
              <a:rPr lang="es-ES" sz="1600" b="1" dirty="0" err="1">
                <a:latin typeface="Arial" panose="020B0604020202020204" pitchFamily="34" charset="0"/>
                <a:cs typeface="Arial" panose="020B0604020202020204" pitchFamily="34" charset="0"/>
              </a:rPr>
              <a:t>suni</a:t>
            </a:r>
            <a:r>
              <a:rPr lang="es-ES" sz="1600" b="1" dirty="0">
                <a:latin typeface="Arial" panose="020B0604020202020204" pitchFamily="34" charset="0"/>
                <a:cs typeface="Arial" panose="020B0604020202020204" pitchFamily="34" charset="0"/>
              </a:rPr>
              <a:t>, quechua</a:t>
            </a:r>
            <a:r>
              <a:rPr lang="es-ES" sz="1600" dirty="0">
                <a:latin typeface="Arial" panose="020B0604020202020204" pitchFamily="34" charset="0"/>
                <a:cs typeface="Arial" panose="020B0604020202020204" pitchFamily="34" charset="0"/>
              </a:rPr>
              <a:t>, ubicándose sus distritos en diversas altitudes que van desde los 9 a los 4,600 m.s.n.m. entre sus zonas baja, media y alta. </a:t>
            </a:r>
          </a:p>
          <a:p>
            <a:endParaRPr lang="es-ES" sz="1600" dirty="0">
              <a:latin typeface="Arial" panose="020B0604020202020204" pitchFamily="34" charset="0"/>
              <a:cs typeface="Arial" panose="020B0604020202020204" pitchFamily="34" charset="0"/>
            </a:endParaRPr>
          </a:p>
          <a:p>
            <a:r>
              <a:rPr lang="es-ES" sz="1600" dirty="0">
                <a:latin typeface="Arial" panose="020B0604020202020204" pitchFamily="34" charset="0"/>
                <a:cs typeface="Arial" panose="020B0604020202020204" pitchFamily="34" charset="0"/>
              </a:rPr>
              <a:t>Cuenta igualmente con una de las reservas ecológicas más importantes de Lima con formación de áreas verdes naturales, con importante biodiversidad. </a:t>
            </a:r>
            <a:endParaRPr lang="es-PE" sz="1600" dirty="0">
              <a:latin typeface="Arial" panose="020B0604020202020204" pitchFamily="34" charset="0"/>
              <a:cs typeface="Arial" panose="020B0604020202020204" pitchFamily="34" charset="0"/>
            </a:endParaRPr>
          </a:p>
        </p:txBody>
      </p:sp>
      <p:pic>
        <p:nvPicPr>
          <p:cNvPr id="3" name="Imagen 2">
            <a:extLst>
              <a:ext uri="{FF2B5EF4-FFF2-40B4-BE49-F238E27FC236}">
                <a16:creationId xmlns:a16="http://schemas.microsoft.com/office/drawing/2014/main" id="{3ACD229B-2521-4288-AA14-F88682C7C17A}"/>
              </a:ext>
            </a:extLst>
          </p:cNvPr>
          <p:cNvPicPr>
            <a:picLocks noChangeAspect="1"/>
          </p:cNvPicPr>
          <p:nvPr/>
        </p:nvPicPr>
        <p:blipFill>
          <a:blip r:embed="rId2"/>
          <a:stretch>
            <a:fillRect/>
          </a:stretch>
        </p:blipFill>
        <p:spPr>
          <a:xfrm>
            <a:off x="7328223" y="493864"/>
            <a:ext cx="816935" cy="426757"/>
          </a:xfrm>
          <a:prstGeom prst="rect">
            <a:avLst/>
          </a:prstGeom>
        </p:spPr>
      </p:pic>
      <p:pic>
        <p:nvPicPr>
          <p:cNvPr id="4" name="Imagen 3">
            <a:extLst>
              <a:ext uri="{FF2B5EF4-FFF2-40B4-BE49-F238E27FC236}">
                <a16:creationId xmlns:a16="http://schemas.microsoft.com/office/drawing/2014/main" id="{508E2A75-567E-4D07-B48B-14B042AF3DCE}"/>
              </a:ext>
            </a:extLst>
          </p:cNvPr>
          <p:cNvPicPr>
            <a:picLocks noChangeAspect="1"/>
          </p:cNvPicPr>
          <p:nvPr/>
        </p:nvPicPr>
        <p:blipFill>
          <a:blip r:embed="rId3"/>
          <a:stretch>
            <a:fillRect/>
          </a:stretch>
        </p:blipFill>
        <p:spPr>
          <a:xfrm>
            <a:off x="752557" y="303487"/>
            <a:ext cx="1518036" cy="487722"/>
          </a:xfrm>
          <a:prstGeom prst="rect">
            <a:avLst/>
          </a:prstGeom>
        </p:spPr>
      </p:pic>
      <p:sp>
        <p:nvSpPr>
          <p:cNvPr id="5" name="Marcador de número de diapositiva 4">
            <a:extLst>
              <a:ext uri="{FF2B5EF4-FFF2-40B4-BE49-F238E27FC236}">
                <a16:creationId xmlns:a16="http://schemas.microsoft.com/office/drawing/2014/main" id="{58B087E7-4DE0-49AF-B352-848160DA9B1B}"/>
              </a:ext>
            </a:extLst>
          </p:cNvPr>
          <p:cNvSpPr>
            <a:spLocks noGrp="1"/>
          </p:cNvSpPr>
          <p:nvPr>
            <p:ph type="sldNum" sz="quarter" idx="12"/>
          </p:nvPr>
        </p:nvSpPr>
        <p:spPr/>
        <p:txBody>
          <a:bodyPr/>
          <a:lstStyle/>
          <a:p>
            <a:fld id="{D7E4AD86-AAB1-4236-9245-BFFDB904F8C8}" type="slidenum">
              <a:rPr lang="es-PE" smtClean="0"/>
              <a:pPr/>
              <a:t>17</a:t>
            </a:fld>
            <a:endParaRPr lang="es-PE"/>
          </a:p>
        </p:txBody>
      </p:sp>
    </p:spTree>
    <p:extLst>
      <p:ext uri="{BB962C8B-B14F-4D97-AF65-F5344CB8AC3E}">
        <p14:creationId xmlns:p14="http://schemas.microsoft.com/office/powerpoint/2010/main" val="3428088731"/>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3E9C108-7B05-4F77-8DD4-C58DAC8C4D40}"/>
              </a:ext>
            </a:extLst>
          </p:cNvPr>
          <p:cNvSpPr/>
          <p:nvPr/>
        </p:nvSpPr>
        <p:spPr>
          <a:xfrm>
            <a:off x="736850" y="1166842"/>
            <a:ext cx="6984776" cy="4524315"/>
          </a:xfrm>
          <a:prstGeom prst="rect">
            <a:avLst/>
          </a:prstGeom>
        </p:spPr>
        <p:txBody>
          <a:bodyPr wrap="square">
            <a:spAutoFit/>
          </a:bodyPr>
          <a:lstStyle/>
          <a:p>
            <a:r>
              <a:rPr lang="es-ES" sz="1600" dirty="0"/>
              <a:t>El territorio de la cuenca, a pesar de ser una cuenca seca, tiene una </a:t>
            </a:r>
            <a:r>
              <a:rPr lang="es-ES" sz="1600" b="1" dirty="0"/>
              <a:t>riqueza natural </a:t>
            </a:r>
            <a:r>
              <a:rPr lang="es-ES" sz="1600" dirty="0"/>
              <a:t>que es  notoria.  Ello  ha  permitido  el  desarrollo  de  una actividad  agrícola  floreciente,  como principal actividad económica la </a:t>
            </a:r>
            <a:r>
              <a:rPr lang="es-ES" sz="1600" b="1" dirty="0"/>
              <a:t>actividad ganadera</a:t>
            </a:r>
            <a:r>
              <a:rPr lang="es-ES" sz="1600" dirty="0"/>
              <a:t>.  Los problemas de poca cercanía a la fuente de </a:t>
            </a:r>
            <a:r>
              <a:rPr lang="es-ES" sz="1600" b="1" dirty="0"/>
              <a:t>agua</a:t>
            </a:r>
            <a:r>
              <a:rPr lang="es-ES" sz="1600" dirty="0"/>
              <a:t>, en especial en las zonas medias y altas, han sido suplidos con tecnología ancestral de siembra de agua mediante </a:t>
            </a:r>
            <a:r>
              <a:rPr lang="es-ES" sz="1600" b="1" dirty="0"/>
              <a:t>zanjas</a:t>
            </a:r>
            <a:r>
              <a:rPr lang="es-ES" sz="1600" dirty="0"/>
              <a:t>, </a:t>
            </a:r>
            <a:r>
              <a:rPr lang="es-ES" sz="1600" b="1" dirty="0"/>
              <a:t>amunas</a:t>
            </a:r>
            <a:r>
              <a:rPr lang="es-ES" sz="1600" dirty="0"/>
              <a:t> y </a:t>
            </a:r>
            <a:r>
              <a:rPr lang="es-ES" sz="1600" b="1" dirty="0"/>
              <a:t>reservorios</a:t>
            </a:r>
            <a:r>
              <a:rPr lang="es-ES" sz="1600" dirty="0"/>
              <a:t>, dando buenos resultados.</a:t>
            </a:r>
          </a:p>
          <a:p>
            <a:endParaRPr lang="es-ES" sz="1600" dirty="0"/>
          </a:p>
          <a:p>
            <a:r>
              <a:rPr lang="es-ES" sz="1600" dirty="0"/>
              <a:t> Las  Municipalidades han  construido  y  mejorado  </a:t>
            </a:r>
            <a:r>
              <a:rPr lang="es-ES" sz="1600" b="1" dirty="0"/>
              <a:t>canales  de  riego  </a:t>
            </a:r>
            <a:r>
              <a:rPr lang="es-ES" sz="1600" dirty="0"/>
              <a:t>(San  Damián,  Lahuaytambo, Antioquia),  </a:t>
            </a:r>
            <a:r>
              <a:rPr lang="es-ES" sz="1600" b="1" dirty="0"/>
              <a:t>represas</a:t>
            </a:r>
            <a:r>
              <a:rPr lang="es-ES" sz="1600" dirty="0"/>
              <a:t>  (Lahuaytambo),  </a:t>
            </a:r>
            <a:r>
              <a:rPr lang="es-ES" sz="1600" b="1" dirty="0"/>
              <a:t>reservorios</a:t>
            </a:r>
            <a:r>
              <a:rPr lang="es-ES" sz="1600" dirty="0"/>
              <a:t>  para  cosechar agua (Lahuaytambo), </a:t>
            </a:r>
            <a:r>
              <a:rPr lang="es-ES" sz="1600" b="1" dirty="0"/>
              <a:t>sistemas de riego </a:t>
            </a:r>
            <a:r>
              <a:rPr lang="es-ES" sz="1600" dirty="0"/>
              <a:t>por </a:t>
            </a:r>
            <a:r>
              <a:rPr lang="es-ES" sz="1600" b="1" dirty="0"/>
              <a:t>aspersión</a:t>
            </a:r>
            <a:r>
              <a:rPr lang="es-ES" sz="1600" dirty="0"/>
              <a:t> y </a:t>
            </a:r>
            <a:r>
              <a:rPr lang="es-ES" sz="1600" b="1" dirty="0"/>
              <a:t>goteo</a:t>
            </a:r>
            <a:r>
              <a:rPr lang="es-ES" sz="1600" dirty="0"/>
              <a:t> (Lahuaytambo), </a:t>
            </a:r>
            <a:r>
              <a:rPr lang="es-ES" sz="1600" b="1" dirty="0"/>
              <a:t>piscigranjas</a:t>
            </a:r>
            <a:r>
              <a:rPr lang="es-ES" sz="1600" dirty="0"/>
              <a:t> (San Damián). </a:t>
            </a:r>
          </a:p>
          <a:p>
            <a:endParaRPr lang="es-ES" sz="1600" dirty="0"/>
          </a:p>
          <a:p>
            <a:r>
              <a:rPr lang="es-ES" sz="1600" dirty="0"/>
              <a:t>El fenómeno de </a:t>
            </a:r>
            <a:r>
              <a:rPr lang="es-ES" sz="1600" b="1" dirty="0"/>
              <a:t>“El Niño” </a:t>
            </a:r>
            <a:r>
              <a:rPr lang="es-ES" sz="1600" dirty="0"/>
              <a:t>y </a:t>
            </a:r>
            <a:r>
              <a:rPr lang="es-ES" sz="1600" b="1" dirty="0"/>
              <a:t>sequías</a:t>
            </a:r>
            <a:r>
              <a:rPr lang="es-ES" sz="1600" dirty="0"/>
              <a:t> andinas, fenómeno que genera </a:t>
            </a:r>
            <a:r>
              <a:rPr lang="es-ES" sz="1600" b="1" dirty="0"/>
              <a:t>calentamiento de las aguas del mar</a:t>
            </a:r>
            <a:r>
              <a:rPr lang="es-ES" sz="1600" dirty="0"/>
              <a:t>, originando una gran cantidad de lluvias en la costa del país, </a:t>
            </a:r>
            <a:r>
              <a:rPr lang="es-ES" sz="1600" b="1" dirty="0"/>
              <a:t>ausentándose a su vez en la sierra del país</a:t>
            </a:r>
            <a:r>
              <a:rPr lang="es-ES" sz="1600" dirty="0"/>
              <a:t>,  ocasionando  graves  pérdidas  en  la  actividad    agropecuaria  y  por consiguiente en la economía. </a:t>
            </a:r>
            <a:endParaRPr lang="es-PE" sz="1600" dirty="0"/>
          </a:p>
        </p:txBody>
      </p:sp>
      <p:pic>
        <p:nvPicPr>
          <p:cNvPr id="3" name="Imagen 2">
            <a:extLst>
              <a:ext uri="{FF2B5EF4-FFF2-40B4-BE49-F238E27FC236}">
                <a16:creationId xmlns:a16="http://schemas.microsoft.com/office/drawing/2014/main" id="{09C99B63-03C8-4673-AFE2-38DE50CD75C3}"/>
              </a:ext>
            </a:extLst>
          </p:cNvPr>
          <p:cNvPicPr>
            <a:picLocks noChangeAspect="1"/>
          </p:cNvPicPr>
          <p:nvPr/>
        </p:nvPicPr>
        <p:blipFill>
          <a:blip r:embed="rId2"/>
          <a:stretch>
            <a:fillRect/>
          </a:stretch>
        </p:blipFill>
        <p:spPr>
          <a:xfrm>
            <a:off x="7524328" y="547414"/>
            <a:ext cx="816935" cy="426757"/>
          </a:xfrm>
          <a:prstGeom prst="rect">
            <a:avLst/>
          </a:prstGeom>
        </p:spPr>
      </p:pic>
      <p:pic>
        <p:nvPicPr>
          <p:cNvPr id="4" name="Imagen 3">
            <a:extLst>
              <a:ext uri="{FF2B5EF4-FFF2-40B4-BE49-F238E27FC236}">
                <a16:creationId xmlns:a16="http://schemas.microsoft.com/office/drawing/2014/main" id="{1CC891BC-1F4D-4C83-A22F-4CFF9167DD91}"/>
              </a:ext>
            </a:extLst>
          </p:cNvPr>
          <p:cNvPicPr>
            <a:picLocks noChangeAspect="1"/>
          </p:cNvPicPr>
          <p:nvPr/>
        </p:nvPicPr>
        <p:blipFill>
          <a:blip r:embed="rId3"/>
          <a:stretch>
            <a:fillRect/>
          </a:stretch>
        </p:blipFill>
        <p:spPr>
          <a:xfrm>
            <a:off x="395536" y="547414"/>
            <a:ext cx="1518036" cy="487722"/>
          </a:xfrm>
          <a:prstGeom prst="rect">
            <a:avLst/>
          </a:prstGeom>
        </p:spPr>
      </p:pic>
      <p:sp>
        <p:nvSpPr>
          <p:cNvPr id="5" name="Marcador de número de diapositiva 4">
            <a:extLst>
              <a:ext uri="{FF2B5EF4-FFF2-40B4-BE49-F238E27FC236}">
                <a16:creationId xmlns:a16="http://schemas.microsoft.com/office/drawing/2014/main" id="{3C59BE3A-B8C7-479C-965B-3D120016121A}"/>
              </a:ext>
            </a:extLst>
          </p:cNvPr>
          <p:cNvSpPr>
            <a:spLocks noGrp="1"/>
          </p:cNvSpPr>
          <p:nvPr>
            <p:ph type="sldNum" sz="quarter" idx="12"/>
          </p:nvPr>
        </p:nvSpPr>
        <p:spPr/>
        <p:txBody>
          <a:bodyPr/>
          <a:lstStyle/>
          <a:p>
            <a:fld id="{D7E4AD86-AAB1-4236-9245-BFFDB904F8C8}" type="slidenum">
              <a:rPr lang="es-PE" smtClean="0"/>
              <a:pPr/>
              <a:t>18</a:t>
            </a:fld>
            <a:endParaRPr lang="es-PE"/>
          </a:p>
        </p:txBody>
      </p:sp>
    </p:spTree>
    <p:extLst>
      <p:ext uri="{BB962C8B-B14F-4D97-AF65-F5344CB8AC3E}">
        <p14:creationId xmlns:p14="http://schemas.microsoft.com/office/powerpoint/2010/main" val="1584595001"/>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3CD8340-8DF8-4CB2-82FD-27A51D73F9EA}"/>
              </a:ext>
            </a:extLst>
          </p:cNvPr>
          <p:cNvSpPr/>
          <p:nvPr/>
        </p:nvSpPr>
        <p:spPr>
          <a:xfrm>
            <a:off x="759018" y="1196752"/>
            <a:ext cx="7125350" cy="5016758"/>
          </a:xfrm>
          <a:prstGeom prst="rect">
            <a:avLst/>
          </a:prstGeom>
        </p:spPr>
        <p:txBody>
          <a:bodyPr wrap="square">
            <a:spAutoFit/>
          </a:bodyPr>
          <a:lstStyle/>
          <a:p>
            <a:r>
              <a:rPr lang="es-ES" sz="1600" dirty="0"/>
              <a:t>Calidad del </a:t>
            </a:r>
            <a:r>
              <a:rPr lang="es-ES" sz="1600" b="1" dirty="0"/>
              <a:t>Abastecimiento de Agua</a:t>
            </a:r>
            <a:r>
              <a:rPr lang="es-ES" sz="1600" dirty="0"/>
              <a:t>, el servicio de agua potable en la ruta del proyecto es </a:t>
            </a:r>
            <a:r>
              <a:rPr lang="es-ES" sz="1600" b="1" dirty="0"/>
              <a:t>insuficiente</a:t>
            </a:r>
            <a:r>
              <a:rPr lang="es-ES" sz="1600" dirty="0"/>
              <a:t>,  utilizando  diversas  fuentes  de  abastecimiento,  como  por  ejemplo  ríos, quebradas,  </a:t>
            </a:r>
            <a:r>
              <a:rPr lang="es-ES" sz="1600" b="1" dirty="0"/>
              <a:t>manantiales</a:t>
            </a:r>
            <a:r>
              <a:rPr lang="es-ES" sz="1600" dirty="0"/>
              <a:t>, ojos de agua, cuya  agua  es  captada  y  conducida  hasta  los  tanques  de almacenamiento y finalmente por gravedad a la red. </a:t>
            </a:r>
          </a:p>
          <a:p>
            <a:endParaRPr lang="es-ES" sz="1600" dirty="0"/>
          </a:p>
          <a:p>
            <a:r>
              <a:rPr lang="es-ES" sz="1600" dirty="0"/>
              <a:t>El sistema de alcantarillado en  la  cuenca  llega  al  50%.</a:t>
            </a:r>
          </a:p>
          <a:p>
            <a:endParaRPr lang="es-ES" sz="1600" dirty="0"/>
          </a:p>
          <a:p>
            <a:r>
              <a:rPr lang="es-ES" sz="1600" dirty="0"/>
              <a:t>Recolección y Disposición Final de los </a:t>
            </a:r>
            <a:r>
              <a:rPr lang="es-ES" sz="1600" b="1" dirty="0"/>
              <a:t>Residuos solidos</a:t>
            </a:r>
          </a:p>
          <a:p>
            <a:r>
              <a:rPr lang="es-ES" sz="1600" dirty="0"/>
              <a:t>La  gestión de residuos  solidos  se  hace  a través de un </a:t>
            </a:r>
            <a:r>
              <a:rPr lang="es-ES" sz="1600" b="1" dirty="0"/>
              <a:t>sistema</a:t>
            </a:r>
            <a:r>
              <a:rPr lang="es-ES" sz="1600" dirty="0"/>
              <a:t> </a:t>
            </a:r>
            <a:r>
              <a:rPr lang="es-ES" sz="1600" b="1" dirty="0"/>
              <a:t>deficiente</a:t>
            </a:r>
            <a:r>
              <a:rPr lang="es-ES" sz="1600" dirty="0"/>
              <a:t> de recolección, transporte y disposición en </a:t>
            </a:r>
            <a:r>
              <a:rPr lang="es-ES" sz="1600" b="1" dirty="0"/>
              <a:t>botaderos</a:t>
            </a:r>
            <a:r>
              <a:rPr lang="es-ES" sz="1600" dirty="0"/>
              <a:t> sin tratamiento adecuado.-   </a:t>
            </a:r>
          </a:p>
          <a:p>
            <a:endParaRPr lang="es-ES" sz="1600" dirty="0"/>
          </a:p>
          <a:p>
            <a:r>
              <a:rPr lang="es-ES" sz="1600" dirty="0"/>
              <a:t>Contaminación del suelo, está se produce esencialmente por las filtraciones de </a:t>
            </a:r>
            <a:r>
              <a:rPr lang="es-ES" sz="1600" b="1" dirty="0"/>
              <a:t>aguas servidas hacia el subsuelo </a:t>
            </a:r>
            <a:r>
              <a:rPr lang="es-ES" sz="1600" dirty="0"/>
              <a:t>y por la </a:t>
            </a:r>
            <a:r>
              <a:rPr lang="es-ES" sz="1600" b="1" dirty="0"/>
              <a:t>lixiviación</a:t>
            </a:r>
            <a:r>
              <a:rPr lang="es-ES" sz="1600" dirty="0"/>
              <a:t> de </a:t>
            </a:r>
            <a:r>
              <a:rPr lang="es-ES" sz="1600" b="1" dirty="0"/>
              <a:t>residuos sólidos </a:t>
            </a:r>
            <a:r>
              <a:rPr lang="es-ES" sz="1600" dirty="0"/>
              <a:t>y de los </a:t>
            </a:r>
            <a:r>
              <a:rPr lang="es-ES" sz="1600" b="1" dirty="0"/>
              <a:t>relaves mineros</a:t>
            </a:r>
            <a:r>
              <a:rPr lang="es-ES" sz="1600" dirty="0"/>
              <a:t>. </a:t>
            </a:r>
          </a:p>
          <a:p>
            <a:endParaRPr lang="es-ES" sz="1600" dirty="0"/>
          </a:p>
          <a:p>
            <a:r>
              <a:rPr lang="es-ES" sz="1600" dirty="0"/>
              <a:t>El uso de </a:t>
            </a:r>
            <a:r>
              <a:rPr lang="es-ES" sz="1600" b="1" dirty="0"/>
              <a:t>pesticidas</a:t>
            </a:r>
            <a:r>
              <a:rPr lang="es-ES" sz="1600" dirty="0"/>
              <a:t> y  </a:t>
            </a:r>
            <a:r>
              <a:rPr lang="es-ES" sz="1600" b="1" dirty="0"/>
              <a:t>fungicidas</a:t>
            </a:r>
            <a:r>
              <a:rPr lang="es-ES" sz="1600" dirty="0"/>
              <a:t>  en  la  actividad  agropecuaria  contribuye  a  deteriorar  las  condiciones naturales del recurso suelo, al igual que algunas actividades económicas urbanas. </a:t>
            </a:r>
            <a:endParaRPr lang="es-PE" sz="1600" dirty="0"/>
          </a:p>
        </p:txBody>
      </p:sp>
      <p:pic>
        <p:nvPicPr>
          <p:cNvPr id="3" name="Imagen 2">
            <a:extLst>
              <a:ext uri="{FF2B5EF4-FFF2-40B4-BE49-F238E27FC236}">
                <a16:creationId xmlns:a16="http://schemas.microsoft.com/office/drawing/2014/main" id="{451D004E-0FBF-467B-BFEE-D13F9C9C9ACE}"/>
              </a:ext>
            </a:extLst>
          </p:cNvPr>
          <p:cNvPicPr>
            <a:picLocks noChangeAspect="1"/>
          </p:cNvPicPr>
          <p:nvPr/>
        </p:nvPicPr>
        <p:blipFill>
          <a:blip r:embed="rId2"/>
          <a:stretch>
            <a:fillRect/>
          </a:stretch>
        </p:blipFill>
        <p:spPr>
          <a:xfrm>
            <a:off x="7568047" y="476671"/>
            <a:ext cx="816935" cy="426757"/>
          </a:xfrm>
          <a:prstGeom prst="rect">
            <a:avLst/>
          </a:prstGeom>
        </p:spPr>
      </p:pic>
      <p:pic>
        <p:nvPicPr>
          <p:cNvPr id="4" name="Imagen 3">
            <a:extLst>
              <a:ext uri="{FF2B5EF4-FFF2-40B4-BE49-F238E27FC236}">
                <a16:creationId xmlns:a16="http://schemas.microsoft.com/office/drawing/2014/main" id="{6F8948F6-9068-4AE4-8F50-DE5EFCD0EC26}"/>
              </a:ext>
            </a:extLst>
          </p:cNvPr>
          <p:cNvPicPr>
            <a:picLocks noChangeAspect="1"/>
          </p:cNvPicPr>
          <p:nvPr/>
        </p:nvPicPr>
        <p:blipFill>
          <a:blip r:embed="rId3"/>
          <a:stretch>
            <a:fillRect/>
          </a:stretch>
        </p:blipFill>
        <p:spPr>
          <a:xfrm>
            <a:off x="759018" y="446189"/>
            <a:ext cx="1518036" cy="487722"/>
          </a:xfrm>
          <a:prstGeom prst="rect">
            <a:avLst/>
          </a:prstGeom>
        </p:spPr>
      </p:pic>
      <p:sp>
        <p:nvSpPr>
          <p:cNvPr id="5" name="Marcador de número de diapositiva 4">
            <a:extLst>
              <a:ext uri="{FF2B5EF4-FFF2-40B4-BE49-F238E27FC236}">
                <a16:creationId xmlns:a16="http://schemas.microsoft.com/office/drawing/2014/main" id="{6B4E07BE-9B13-4582-BF59-80A592EF523D}"/>
              </a:ext>
            </a:extLst>
          </p:cNvPr>
          <p:cNvSpPr>
            <a:spLocks noGrp="1"/>
          </p:cNvSpPr>
          <p:nvPr>
            <p:ph type="sldNum" sz="quarter" idx="12"/>
          </p:nvPr>
        </p:nvSpPr>
        <p:spPr/>
        <p:txBody>
          <a:bodyPr/>
          <a:lstStyle/>
          <a:p>
            <a:fld id="{D7E4AD86-AAB1-4236-9245-BFFDB904F8C8}" type="slidenum">
              <a:rPr lang="es-PE" smtClean="0"/>
              <a:pPr/>
              <a:t>19</a:t>
            </a:fld>
            <a:endParaRPr lang="es-PE"/>
          </a:p>
        </p:txBody>
      </p:sp>
    </p:spTree>
    <p:extLst>
      <p:ext uri="{BB962C8B-B14F-4D97-AF65-F5344CB8AC3E}">
        <p14:creationId xmlns:p14="http://schemas.microsoft.com/office/powerpoint/2010/main" val="3392800482"/>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EAB8C261-DE2A-4BC1-9E2B-6FD82781FE60}"/>
              </a:ext>
            </a:extLst>
          </p:cNvPr>
          <p:cNvGraphicFramePr>
            <a:graphicFrameLocks noGrp="1"/>
          </p:cNvGraphicFramePr>
          <p:nvPr>
            <p:extLst>
              <p:ext uri="{D42A27DB-BD31-4B8C-83A1-F6EECF244321}">
                <p14:modId xmlns:p14="http://schemas.microsoft.com/office/powerpoint/2010/main" val="2554263310"/>
              </p:ext>
            </p:extLst>
          </p:nvPr>
        </p:nvGraphicFramePr>
        <p:xfrm>
          <a:off x="611560" y="1412776"/>
          <a:ext cx="7200800" cy="4332584"/>
        </p:xfrm>
        <a:graphic>
          <a:graphicData uri="http://schemas.openxmlformats.org/drawingml/2006/table">
            <a:tbl>
              <a:tblPr>
                <a:tableStyleId>{5C22544A-7EE6-4342-B048-85BDC9FD1C3A}</a:tableStyleId>
              </a:tblPr>
              <a:tblGrid>
                <a:gridCol w="2004347">
                  <a:extLst>
                    <a:ext uri="{9D8B030D-6E8A-4147-A177-3AD203B41FA5}">
                      <a16:colId xmlns:a16="http://schemas.microsoft.com/office/drawing/2014/main" val="3908137593"/>
                    </a:ext>
                  </a:extLst>
                </a:gridCol>
                <a:gridCol w="2699066">
                  <a:extLst>
                    <a:ext uri="{9D8B030D-6E8A-4147-A177-3AD203B41FA5}">
                      <a16:colId xmlns:a16="http://schemas.microsoft.com/office/drawing/2014/main" val="3170013254"/>
                    </a:ext>
                  </a:extLst>
                </a:gridCol>
                <a:gridCol w="2497387">
                  <a:extLst>
                    <a:ext uri="{9D8B030D-6E8A-4147-A177-3AD203B41FA5}">
                      <a16:colId xmlns:a16="http://schemas.microsoft.com/office/drawing/2014/main" val="3102607272"/>
                    </a:ext>
                  </a:extLst>
                </a:gridCol>
              </a:tblGrid>
              <a:tr h="432048">
                <a:tc>
                  <a:txBody>
                    <a:bodyPr/>
                    <a:lstStyle/>
                    <a:p>
                      <a:pPr algn="ctr" rtl="0" fontAlgn="ctr"/>
                      <a:r>
                        <a:rPr lang="es-PE" sz="2000" b="1" u="none" strike="noStrike" dirty="0">
                          <a:effectLst/>
                          <a:latin typeface="Arial" panose="020B0604020202020204" pitchFamily="34" charset="0"/>
                          <a:cs typeface="Arial" panose="020B0604020202020204" pitchFamily="34" charset="0"/>
                        </a:rPr>
                        <a:t>COMPONENTE</a:t>
                      </a:r>
                      <a:endParaRPr lang="es-PE" sz="1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tx2">
                        <a:lumMod val="40000"/>
                        <a:lumOff val="60000"/>
                      </a:schemeClr>
                    </a:solidFill>
                  </a:tcPr>
                </a:tc>
                <a:tc>
                  <a:txBody>
                    <a:bodyPr/>
                    <a:lstStyle/>
                    <a:p>
                      <a:pPr algn="ctr" rtl="0" fontAlgn="ctr"/>
                      <a:r>
                        <a:rPr lang="es-PE" sz="1800" b="1" u="none" strike="noStrike" dirty="0">
                          <a:effectLst/>
                          <a:latin typeface="Arial" panose="020B0604020202020204" pitchFamily="34" charset="0"/>
                          <a:cs typeface="Arial" panose="020B0604020202020204" pitchFamily="34" charset="0"/>
                        </a:rPr>
                        <a:t>IMPACTOS</a:t>
                      </a:r>
                      <a:endParaRPr lang="es-PE" sz="1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tx2">
                        <a:lumMod val="40000"/>
                        <a:lumOff val="60000"/>
                      </a:schemeClr>
                    </a:solidFill>
                  </a:tcPr>
                </a:tc>
                <a:tc>
                  <a:txBody>
                    <a:bodyPr/>
                    <a:lstStyle/>
                    <a:p>
                      <a:pPr algn="ctr" rtl="0" fontAlgn="ctr"/>
                      <a:r>
                        <a:rPr lang="es-PE" sz="1800" b="1" u="none" strike="noStrike" dirty="0">
                          <a:effectLst/>
                          <a:latin typeface="Arial" panose="020B0604020202020204" pitchFamily="34" charset="0"/>
                          <a:cs typeface="Arial" panose="020B0604020202020204" pitchFamily="34" charset="0"/>
                        </a:rPr>
                        <a:t>MEDIDAS AMBIENTALES</a:t>
                      </a:r>
                      <a:endParaRPr lang="es-PE" sz="1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tx2">
                        <a:lumMod val="40000"/>
                        <a:lumOff val="60000"/>
                      </a:schemeClr>
                    </a:solidFill>
                  </a:tcPr>
                </a:tc>
                <a:extLst>
                  <a:ext uri="{0D108BD9-81ED-4DB2-BD59-A6C34878D82A}">
                    <a16:rowId xmlns:a16="http://schemas.microsoft.com/office/drawing/2014/main" val="297681714"/>
                  </a:ext>
                </a:extLst>
              </a:tr>
              <a:tr h="941093">
                <a:tc rowSpan="5">
                  <a:txBody>
                    <a:bodyPr/>
                    <a:lstStyle/>
                    <a:p>
                      <a:pPr algn="ctr" rtl="0" fontAlgn="ctr"/>
                      <a:r>
                        <a:rPr lang="es-PE" sz="1800" b="1" u="none" strike="noStrike" dirty="0">
                          <a:effectLst/>
                          <a:latin typeface="Arial" panose="020B0604020202020204" pitchFamily="34" charset="0"/>
                          <a:cs typeface="Arial" panose="020B0604020202020204" pitchFamily="34" charset="0"/>
                        </a:rPr>
                        <a:t>SOCIO ECONÓMICO</a:t>
                      </a:r>
                      <a:endParaRPr lang="es-PE" sz="1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rtl="0" fontAlgn="ctr"/>
                      <a:r>
                        <a:rPr lang="es-PE" sz="1800" u="none" strike="noStrike" dirty="0">
                          <a:effectLst/>
                          <a:latin typeface="Arial" panose="020B0604020202020204" pitchFamily="34" charset="0"/>
                          <a:cs typeface="Arial" panose="020B0604020202020204" pitchFamily="34" charset="0"/>
                        </a:rPr>
                        <a:t>Generación temporal de empleo</a:t>
                      </a:r>
                      <a:endParaRPr lang="es-PE"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rtl="0" fontAlgn="ctr"/>
                      <a:r>
                        <a:rPr lang="es-ES" sz="1800" u="none" strike="noStrike" dirty="0">
                          <a:effectLst/>
                          <a:latin typeface="Arial" panose="020B0604020202020204" pitchFamily="34" charset="0"/>
                          <a:cs typeface="Arial" panose="020B0604020202020204" pitchFamily="34" charset="0"/>
                        </a:rPr>
                        <a:t>Dar prioridad a la contratación de mano de obra local.</a:t>
                      </a:r>
                      <a:endParaRPr lang="es-ES"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2364107667"/>
                  </a:ext>
                </a:extLst>
              </a:tr>
              <a:tr h="385145">
                <a:tc vMerge="1">
                  <a:txBody>
                    <a:bodyPr/>
                    <a:lstStyle/>
                    <a:p>
                      <a:endParaRPr lang="es-PE"/>
                    </a:p>
                  </a:txBody>
                  <a:tcPr/>
                </a:tc>
                <a:tc>
                  <a:txBody>
                    <a:bodyPr/>
                    <a:lstStyle/>
                    <a:p>
                      <a:pPr algn="just" rtl="0" fontAlgn="ctr"/>
                      <a:r>
                        <a:rPr lang="es-PE" sz="1800" u="none" strike="noStrike" dirty="0">
                          <a:effectLst/>
                          <a:latin typeface="Arial" panose="020B0604020202020204" pitchFamily="34" charset="0"/>
                          <a:cs typeface="Arial" panose="020B0604020202020204" pitchFamily="34" charset="0"/>
                        </a:rPr>
                        <a:t>Interrupción del tránsito</a:t>
                      </a:r>
                      <a:endParaRPr lang="es-PE"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tx2">
                        <a:lumMod val="40000"/>
                        <a:lumOff val="60000"/>
                      </a:schemeClr>
                    </a:solidFill>
                  </a:tcPr>
                </a:tc>
                <a:tc rowSpan="3">
                  <a:txBody>
                    <a:bodyPr/>
                    <a:lstStyle/>
                    <a:p>
                      <a:pPr algn="l" rtl="0" fontAlgn="ctr"/>
                      <a:r>
                        <a:rPr lang="es-ES" sz="1800" u="none" strike="noStrike" dirty="0">
                          <a:effectLst/>
                          <a:latin typeface="Arial" panose="020B0604020202020204" pitchFamily="34" charset="0"/>
                          <a:cs typeface="Arial" panose="020B0604020202020204" pitchFamily="34" charset="0"/>
                        </a:rPr>
                        <a:t>Establecer horarios de trabajo y por carril.</a:t>
                      </a:r>
                      <a:endParaRPr lang="es-ES"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tx2">
                        <a:lumMod val="40000"/>
                        <a:lumOff val="60000"/>
                      </a:schemeClr>
                    </a:solidFill>
                  </a:tcPr>
                </a:tc>
                <a:extLst>
                  <a:ext uri="{0D108BD9-81ED-4DB2-BD59-A6C34878D82A}">
                    <a16:rowId xmlns:a16="http://schemas.microsoft.com/office/drawing/2014/main" val="2628351888"/>
                  </a:ext>
                </a:extLst>
              </a:tr>
              <a:tr h="753544">
                <a:tc vMerge="1">
                  <a:txBody>
                    <a:bodyPr/>
                    <a:lstStyle/>
                    <a:p>
                      <a:endParaRPr lang="es-PE"/>
                    </a:p>
                  </a:txBody>
                  <a:tcPr/>
                </a:tc>
                <a:tc>
                  <a:txBody>
                    <a:bodyPr/>
                    <a:lstStyle/>
                    <a:p>
                      <a:pPr algn="l" rtl="0" fontAlgn="ctr"/>
                      <a:r>
                        <a:rPr lang="es-PE" sz="1800" u="none" strike="noStrike" dirty="0">
                          <a:effectLst/>
                          <a:latin typeface="Arial" panose="020B0604020202020204" pitchFamily="34" charset="0"/>
                          <a:cs typeface="Arial" panose="020B0604020202020204" pitchFamily="34" charset="0"/>
                        </a:rPr>
                        <a:t>Inaccesibilidad hacia centros educativos</a:t>
                      </a:r>
                      <a:endParaRPr lang="es-PE"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vMerge="1">
                  <a:txBody>
                    <a:bodyPr/>
                    <a:lstStyle/>
                    <a:p>
                      <a:endParaRPr lang="es-PE"/>
                    </a:p>
                  </a:txBody>
                  <a:tcPr/>
                </a:tc>
                <a:extLst>
                  <a:ext uri="{0D108BD9-81ED-4DB2-BD59-A6C34878D82A}">
                    <a16:rowId xmlns:a16="http://schemas.microsoft.com/office/drawing/2014/main" val="415897358"/>
                  </a:ext>
                </a:extLst>
              </a:tr>
              <a:tr h="753544">
                <a:tc vMerge="1">
                  <a:txBody>
                    <a:bodyPr/>
                    <a:lstStyle/>
                    <a:p>
                      <a:endParaRPr lang="es-PE"/>
                    </a:p>
                  </a:txBody>
                  <a:tcPr/>
                </a:tc>
                <a:tc>
                  <a:txBody>
                    <a:bodyPr/>
                    <a:lstStyle/>
                    <a:p>
                      <a:pPr algn="l" rtl="0" fontAlgn="ctr"/>
                      <a:r>
                        <a:rPr lang="es-ES" sz="1800" u="none" strike="noStrike" dirty="0">
                          <a:effectLst/>
                          <a:latin typeface="Arial" panose="020B0604020202020204" pitchFamily="34" charset="0"/>
                          <a:cs typeface="Arial" panose="020B0604020202020204" pitchFamily="34" charset="0"/>
                        </a:rPr>
                        <a:t>Inaccesibilidad hacia centros de salud</a:t>
                      </a:r>
                      <a:endParaRPr lang="es-ES"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tx2">
                        <a:lumMod val="40000"/>
                        <a:lumOff val="60000"/>
                      </a:schemeClr>
                    </a:solidFill>
                  </a:tcPr>
                </a:tc>
                <a:tc vMerge="1">
                  <a:txBody>
                    <a:bodyPr/>
                    <a:lstStyle/>
                    <a:p>
                      <a:endParaRPr lang="es-PE"/>
                    </a:p>
                  </a:txBody>
                  <a:tcPr/>
                </a:tc>
                <a:extLst>
                  <a:ext uri="{0D108BD9-81ED-4DB2-BD59-A6C34878D82A}">
                    <a16:rowId xmlns:a16="http://schemas.microsoft.com/office/drawing/2014/main" val="3953158360"/>
                  </a:ext>
                </a:extLst>
              </a:tr>
              <a:tr h="941093">
                <a:tc vMerge="1">
                  <a:txBody>
                    <a:bodyPr/>
                    <a:lstStyle/>
                    <a:p>
                      <a:endParaRPr lang="es-PE"/>
                    </a:p>
                  </a:txBody>
                  <a:tcPr/>
                </a:tc>
                <a:tc>
                  <a:txBody>
                    <a:bodyPr/>
                    <a:lstStyle/>
                    <a:p>
                      <a:pPr algn="l" rtl="0" fontAlgn="ctr"/>
                      <a:r>
                        <a:rPr lang="es-ES" sz="1800" u="none" strike="noStrike" dirty="0">
                          <a:effectLst/>
                          <a:latin typeface="Arial" panose="020B0604020202020204" pitchFamily="34" charset="0"/>
                          <a:cs typeface="Arial" panose="020B0604020202020204" pitchFamily="34" charset="0"/>
                        </a:rPr>
                        <a:t>Aumento de la oferta de servicios y bienes</a:t>
                      </a:r>
                      <a:endParaRPr lang="es-ES"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rtl="0" fontAlgn="ctr"/>
                      <a:r>
                        <a:rPr lang="es-ES" sz="1800" u="none" strike="noStrike" dirty="0">
                          <a:effectLst/>
                          <a:latin typeface="Arial" panose="020B0604020202020204" pitchFamily="34" charset="0"/>
                          <a:cs typeface="Arial" panose="020B0604020202020204" pitchFamily="34" charset="0"/>
                        </a:rPr>
                        <a:t>Priorizar el consumo de servicios y bienes de la zona.</a:t>
                      </a:r>
                      <a:endParaRPr lang="es-ES"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3157117849"/>
                  </a:ext>
                </a:extLst>
              </a:tr>
            </a:tbl>
          </a:graphicData>
        </a:graphic>
      </p:graphicFrame>
      <p:pic>
        <p:nvPicPr>
          <p:cNvPr id="4" name="Imagen 3">
            <a:extLst>
              <a:ext uri="{FF2B5EF4-FFF2-40B4-BE49-F238E27FC236}">
                <a16:creationId xmlns:a16="http://schemas.microsoft.com/office/drawing/2014/main" id="{9104448E-DA77-4F0F-8748-1902DAD3B424}"/>
              </a:ext>
            </a:extLst>
          </p:cNvPr>
          <p:cNvPicPr>
            <a:picLocks noChangeAspect="1"/>
          </p:cNvPicPr>
          <p:nvPr/>
        </p:nvPicPr>
        <p:blipFill>
          <a:blip r:embed="rId2"/>
          <a:stretch>
            <a:fillRect/>
          </a:stretch>
        </p:blipFill>
        <p:spPr>
          <a:xfrm>
            <a:off x="7596335" y="443544"/>
            <a:ext cx="816935" cy="426757"/>
          </a:xfrm>
          <a:prstGeom prst="rect">
            <a:avLst/>
          </a:prstGeom>
        </p:spPr>
      </p:pic>
      <p:pic>
        <p:nvPicPr>
          <p:cNvPr id="5" name="Imagen 4">
            <a:extLst>
              <a:ext uri="{FF2B5EF4-FFF2-40B4-BE49-F238E27FC236}">
                <a16:creationId xmlns:a16="http://schemas.microsoft.com/office/drawing/2014/main" id="{C28207BF-3656-48DD-9FA8-75361286F197}"/>
              </a:ext>
            </a:extLst>
          </p:cNvPr>
          <p:cNvPicPr>
            <a:picLocks noChangeAspect="1"/>
          </p:cNvPicPr>
          <p:nvPr/>
        </p:nvPicPr>
        <p:blipFill>
          <a:blip r:embed="rId3"/>
          <a:stretch>
            <a:fillRect/>
          </a:stretch>
        </p:blipFill>
        <p:spPr>
          <a:xfrm>
            <a:off x="611560" y="443544"/>
            <a:ext cx="1518036" cy="487722"/>
          </a:xfrm>
          <a:prstGeom prst="rect">
            <a:avLst/>
          </a:prstGeom>
        </p:spPr>
      </p:pic>
      <p:sp>
        <p:nvSpPr>
          <p:cNvPr id="6" name="Marcador de número de diapositiva 5">
            <a:extLst>
              <a:ext uri="{FF2B5EF4-FFF2-40B4-BE49-F238E27FC236}">
                <a16:creationId xmlns:a16="http://schemas.microsoft.com/office/drawing/2014/main" id="{97E1BBB7-9259-4872-8465-2301C5F121B8}"/>
              </a:ext>
            </a:extLst>
          </p:cNvPr>
          <p:cNvSpPr>
            <a:spLocks noGrp="1"/>
          </p:cNvSpPr>
          <p:nvPr>
            <p:ph type="sldNum" sz="quarter" idx="12"/>
          </p:nvPr>
        </p:nvSpPr>
        <p:spPr/>
        <p:txBody>
          <a:bodyPr/>
          <a:lstStyle/>
          <a:p>
            <a:fld id="{D7E4AD86-AAB1-4236-9245-BFFDB904F8C8}" type="slidenum">
              <a:rPr lang="es-PE" smtClean="0"/>
              <a:pPr/>
              <a:t>20</a:t>
            </a:fld>
            <a:endParaRPr lang="es-PE"/>
          </a:p>
        </p:txBody>
      </p:sp>
    </p:spTree>
    <p:extLst>
      <p:ext uri="{BB962C8B-B14F-4D97-AF65-F5344CB8AC3E}">
        <p14:creationId xmlns:p14="http://schemas.microsoft.com/office/powerpoint/2010/main" val="2489792653"/>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BB33F0D-A70E-4B4C-A22E-D8544272C4B5}"/>
              </a:ext>
            </a:extLst>
          </p:cNvPr>
          <p:cNvSpPr txBox="1"/>
          <p:nvPr/>
        </p:nvSpPr>
        <p:spPr>
          <a:xfrm>
            <a:off x="2915816" y="5860216"/>
            <a:ext cx="2045753" cy="769441"/>
          </a:xfrm>
          <a:prstGeom prst="rect">
            <a:avLst/>
          </a:prstGeom>
          <a:noFill/>
        </p:spPr>
        <p:txBody>
          <a:bodyPr wrap="none" rtlCol="0">
            <a:spAutoFit/>
          </a:bodyPr>
          <a:lstStyle/>
          <a:p>
            <a:r>
              <a:rPr lang="es-ES" sz="4400" dirty="0">
                <a:solidFill>
                  <a:schemeClr val="accent2"/>
                </a:solidFill>
              </a:rPr>
              <a:t>Gracias</a:t>
            </a:r>
            <a:endParaRPr lang="es-PE" sz="4400" dirty="0">
              <a:solidFill>
                <a:schemeClr val="accent2"/>
              </a:solidFill>
            </a:endParaRPr>
          </a:p>
        </p:txBody>
      </p:sp>
      <p:pic>
        <p:nvPicPr>
          <p:cNvPr id="5" name="Imagen 4">
            <a:extLst>
              <a:ext uri="{FF2B5EF4-FFF2-40B4-BE49-F238E27FC236}">
                <a16:creationId xmlns:a16="http://schemas.microsoft.com/office/drawing/2014/main" id="{92ED70CC-4F1B-431E-A5E9-299D365FD3AC}"/>
              </a:ext>
            </a:extLst>
          </p:cNvPr>
          <p:cNvPicPr>
            <a:picLocks noChangeAspect="1"/>
          </p:cNvPicPr>
          <p:nvPr/>
        </p:nvPicPr>
        <p:blipFill>
          <a:blip r:embed="rId2"/>
          <a:stretch>
            <a:fillRect/>
          </a:stretch>
        </p:blipFill>
        <p:spPr>
          <a:xfrm>
            <a:off x="7596336" y="547914"/>
            <a:ext cx="816935" cy="426757"/>
          </a:xfrm>
          <a:prstGeom prst="rect">
            <a:avLst/>
          </a:prstGeom>
        </p:spPr>
      </p:pic>
      <p:pic>
        <p:nvPicPr>
          <p:cNvPr id="6" name="Imagen 5">
            <a:extLst>
              <a:ext uri="{FF2B5EF4-FFF2-40B4-BE49-F238E27FC236}">
                <a16:creationId xmlns:a16="http://schemas.microsoft.com/office/drawing/2014/main" id="{C0F940C0-77C2-4B2E-88DF-8AF3B1504237}"/>
              </a:ext>
            </a:extLst>
          </p:cNvPr>
          <p:cNvPicPr>
            <a:picLocks noChangeAspect="1"/>
          </p:cNvPicPr>
          <p:nvPr/>
        </p:nvPicPr>
        <p:blipFill>
          <a:blip r:embed="rId3"/>
          <a:stretch>
            <a:fillRect/>
          </a:stretch>
        </p:blipFill>
        <p:spPr>
          <a:xfrm>
            <a:off x="284590" y="486949"/>
            <a:ext cx="1518036" cy="487722"/>
          </a:xfrm>
          <a:prstGeom prst="rect">
            <a:avLst/>
          </a:prstGeom>
        </p:spPr>
      </p:pic>
      <p:sp>
        <p:nvSpPr>
          <p:cNvPr id="7" name="Marcador de número de diapositiva 6">
            <a:extLst>
              <a:ext uri="{FF2B5EF4-FFF2-40B4-BE49-F238E27FC236}">
                <a16:creationId xmlns:a16="http://schemas.microsoft.com/office/drawing/2014/main" id="{156BAAF2-4053-45C3-88BC-7CAFA163B82A}"/>
              </a:ext>
            </a:extLst>
          </p:cNvPr>
          <p:cNvSpPr>
            <a:spLocks noGrp="1"/>
          </p:cNvSpPr>
          <p:nvPr>
            <p:ph type="sldNum" sz="quarter" idx="12"/>
          </p:nvPr>
        </p:nvSpPr>
        <p:spPr/>
        <p:txBody>
          <a:bodyPr/>
          <a:lstStyle/>
          <a:p>
            <a:fld id="{D7E4AD86-AAB1-4236-9245-BFFDB904F8C8}" type="slidenum">
              <a:rPr lang="es-PE" smtClean="0"/>
              <a:pPr/>
              <a:t>21</a:t>
            </a:fld>
            <a:endParaRPr lang="es-PE"/>
          </a:p>
        </p:txBody>
      </p:sp>
      <p:pic>
        <p:nvPicPr>
          <p:cNvPr id="10" name="Imagen 9">
            <a:extLst>
              <a:ext uri="{FF2B5EF4-FFF2-40B4-BE49-F238E27FC236}">
                <a16:creationId xmlns:a16="http://schemas.microsoft.com/office/drawing/2014/main" id="{6DD708B4-AE50-423F-90C9-9FF9900E8F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02625" y="697704"/>
            <a:ext cx="5234485" cy="5162511"/>
          </a:xfrm>
          <a:prstGeom prst="rect">
            <a:avLst/>
          </a:prstGeom>
        </p:spPr>
      </p:pic>
    </p:spTree>
  </p:cSld>
  <p:clrMapOvr>
    <a:masterClrMapping/>
  </p:clrMapOvr>
  <p:transition spd="slow">
    <p:push dir="u"/>
  </p:transition>
</p:sld>
</file>

<file path=ppt/theme/theme1.xml><?xml version="1.0" encoding="utf-8"?>
<a:theme xmlns:a="http://schemas.openxmlformats.org/drawingml/2006/main" name="Faceta">
  <a:themeElements>
    <a:clrScheme name="Azul">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2069</TotalTime>
  <Words>2026</Words>
  <Application>Microsoft Office PowerPoint</Application>
  <PresentationFormat>Presentación en pantalla (4:3)</PresentationFormat>
  <Paragraphs>329</Paragraphs>
  <Slides>21</Slides>
  <Notes>1</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21</vt:i4>
      </vt:variant>
    </vt:vector>
  </HeadingPairs>
  <TitlesOfParts>
    <vt:vector size="29" baseType="lpstr">
      <vt:lpstr>Arial</vt:lpstr>
      <vt:lpstr>Arial Narrow</vt:lpstr>
      <vt:lpstr>Calibri</vt:lpstr>
      <vt:lpstr>Times New Roman</vt:lpstr>
      <vt:lpstr>Trebuchet MS</vt:lpstr>
      <vt:lpstr>Wingdings</vt:lpstr>
      <vt:lpstr>Wingdings 3</vt:lpstr>
      <vt:lpstr>Faceta</vt:lpstr>
      <vt:lpstr>ESTUDIO A NIVEL PERFIL  REFORZADO DEL PROYECTO:  “Carretera Huaycán – Cieneguilla –  Santiago de Tuna -  San Andrés de Tupicocha –  San Damián Yuracmayo  Yauli Pachachaca –EMP PE – 22”</vt:lpstr>
      <vt:lpstr>ÁREA DE INFLUENCIA DIRECTA CRITERIO SOCIO ECONÓMICO</vt:lpstr>
      <vt:lpstr>Presentación de PowerPoint</vt:lpstr>
      <vt:lpstr>ÁREA DE INFLUENCIA DIRECTA CRITERIO SOCIO ECONÓMICO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IMPACTO AMBIENTAL</dc:title>
  <dc:creator>Elizabeth Mori Ayulo</dc:creator>
  <cp:lastModifiedBy>Ambiental01</cp:lastModifiedBy>
  <cp:revision>48</cp:revision>
  <cp:lastPrinted>2018-12-14T03:20:13Z</cp:lastPrinted>
  <dcterms:created xsi:type="dcterms:W3CDTF">2018-03-09T21:26:44Z</dcterms:created>
  <dcterms:modified xsi:type="dcterms:W3CDTF">2018-12-19T16:56:49Z</dcterms:modified>
</cp:coreProperties>
</file>