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88" r:id="rId1"/>
  </p:sldMasterIdLst>
  <p:notesMasterIdLst>
    <p:notesMasterId r:id="rId44"/>
  </p:notesMasterIdLst>
  <p:handoutMasterIdLst>
    <p:handoutMasterId r:id="rId45"/>
  </p:handoutMasterIdLst>
  <p:sldIdLst>
    <p:sldId id="356" r:id="rId2"/>
    <p:sldId id="385" r:id="rId3"/>
    <p:sldId id="444" r:id="rId4"/>
    <p:sldId id="437" r:id="rId5"/>
    <p:sldId id="373" r:id="rId6"/>
    <p:sldId id="492" r:id="rId7"/>
    <p:sldId id="493" r:id="rId8"/>
    <p:sldId id="379" r:id="rId9"/>
    <p:sldId id="436" r:id="rId10"/>
    <p:sldId id="380" r:id="rId11"/>
    <p:sldId id="389" r:id="rId12"/>
    <p:sldId id="391" r:id="rId13"/>
    <p:sldId id="494" r:id="rId14"/>
    <p:sldId id="457" r:id="rId15"/>
    <p:sldId id="395" r:id="rId16"/>
    <p:sldId id="455" r:id="rId17"/>
    <p:sldId id="456" r:id="rId18"/>
    <p:sldId id="398" r:id="rId19"/>
    <p:sldId id="432" r:id="rId20"/>
    <p:sldId id="458" r:id="rId21"/>
    <p:sldId id="460" r:id="rId22"/>
    <p:sldId id="461" r:id="rId23"/>
    <p:sldId id="462" r:id="rId24"/>
    <p:sldId id="463" r:id="rId25"/>
    <p:sldId id="465" r:id="rId26"/>
    <p:sldId id="484" r:id="rId27"/>
    <p:sldId id="487" r:id="rId28"/>
    <p:sldId id="485" r:id="rId29"/>
    <p:sldId id="470" r:id="rId30"/>
    <p:sldId id="472" r:id="rId31"/>
    <p:sldId id="473" r:id="rId32"/>
    <p:sldId id="474" r:id="rId33"/>
    <p:sldId id="475" r:id="rId34"/>
    <p:sldId id="488" r:id="rId35"/>
    <p:sldId id="476" r:id="rId36"/>
    <p:sldId id="477" r:id="rId37"/>
    <p:sldId id="478" r:id="rId38"/>
    <p:sldId id="479" r:id="rId39"/>
    <p:sldId id="480" r:id="rId40"/>
    <p:sldId id="481" r:id="rId41"/>
    <p:sldId id="482" r:id="rId42"/>
    <p:sldId id="401" r:id="rId43"/>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EFB79159-9B6D-44EF-887D-CB3D490ADA7E}">
          <p14:sldIdLst>
            <p14:sldId id="356"/>
            <p14:sldId id="385"/>
            <p14:sldId id="444"/>
            <p14:sldId id="437"/>
            <p14:sldId id="373"/>
          </p14:sldIdLst>
        </p14:section>
        <p14:section name="Sección sin título" id="{BA0CACE5-2C70-4E34-861D-C15EE701BF91}">
          <p14:sldIdLst>
            <p14:sldId id="492"/>
            <p14:sldId id="493"/>
          </p14:sldIdLst>
        </p14:section>
        <p14:section name="Sección sin título" id="{35995FDA-4294-4C08-8585-5AFAB87A3850}">
          <p14:sldIdLst>
            <p14:sldId id="379"/>
            <p14:sldId id="436"/>
            <p14:sldId id="380"/>
            <p14:sldId id="389"/>
            <p14:sldId id="391"/>
            <p14:sldId id="494"/>
            <p14:sldId id="457"/>
            <p14:sldId id="395"/>
            <p14:sldId id="455"/>
            <p14:sldId id="456"/>
            <p14:sldId id="398"/>
            <p14:sldId id="432"/>
            <p14:sldId id="458"/>
            <p14:sldId id="460"/>
            <p14:sldId id="461"/>
            <p14:sldId id="462"/>
            <p14:sldId id="463"/>
            <p14:sldId id="465"/>
            <p14:sldId id="484"/>
            <p14:sldId id="487"/>
            <p14:sldId id="485"/>
            <p14:sldId id="470"/>
            <p14:sldId id="472"/>
            <p14:sldId id="473"/>
            <p14:sldId id="474"/>
            <p14:sldId id="475"/>
            <p14:sldId id="488"/>
            <p14:sldId id="476"/>
            <p14:sldId id="477"/>
            <p14:sldId id="478"/>
            <p14:sldId id="479"/>
            <p14:sldId id="480"/>
            <p14:sldId id="481"/>
            <p14:sldId id="482"/>
            <p14:sldId id="4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CC"/>
    <a:srgbClr val="FFFFFF"/>
    <a:srgbClr val="FF3300"/>
    <a:srgbClr val="FFFFCC"/>
    <a:srgbClr val="0000FF"/>
    <a:srgbClr val="FF0066"/>
    <a:srgbClr val="E60000"/>
    <a:srgbClr val="D20000"/>
    <a:srgbClr val="66FFCC"/>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78" autoAdjust="0"/>
    <p:restoredTop sz="94574" autoAdjust="0"/>
  </p:normalViewPr>
  <p:slideViewPr>
    <p:cSldViewPr>
      <p:cViewPr varScale="1">
        <p:scale>
          <a:sx n="82" d="100"/>
          <a:sy n="82" d="100"/>
        </p:scale>
        <p:origin x="1387" y="48"/>
      </p:cViewPr>
      <p:guideLst>
        <p:guide orient="horz" pos="2160"/>
        <p:guide pos="2880"/>
      </p:guideLst>
    </p:cSldViewPr>
  </p:slideViewPr>
  <p:outlineViewPr>
    <p:cViewPr>
      <p:scale>
        <a:sx n="33" d="100"/>
        <a:sy n="33" d="100"/>
      </p:scale>
      <p:origin x="0" y="451"/>
    </p:cViewPr>
  </p:outlineViewPr>
  <p:notesTextViewPr>
    <p:cViewPr>
      <p:scale>
        <a:sx n="1" d="1"/>
        <a:sy n="1" d="1"/>
      </p:scale>
      <p:origin x="0" y="0"/>
    </p:cViewPr>
  </p:notesTextViewPr>
  <p:sorterViewPr>
    <p:cViewPr>
      <p:scale>
        <a:sx n="66" d="100"/>
        <a:sy n="66" d="100"/>
      </p:scale>
      <p:origin x="0" y="2693"/>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EAEC0C-C607-4DBE-BB7E-F50521C5CC9F}" type="doc">
      <dgm:prSet loTypeId="urn:microsoft.com/office/officeart/2008/layout/LinedList" loCatId="list" qsTypeId="urn:microsoft.com/office/officeart/2005/8/quickstyle/simple4" qsCatId="simple" csTypeId="urn:microsoft.com/office/officeart/2005/8/colors/accent0_1" csCatId="mainScheme" phldr="1"/>
      <dgm:spPr/>
      <dgm:t>
        <a:bodyPr/>
        <a:lstStyle/>
        <a:p>
          <a:endParaRPr lang="es-PE"/>
        </a:p>
      </dgm:t>
    </dgm:pt>
    <dgm:pt modelId="{9AC5EC68-3106-4693-B5E5-D544D427AD49}">
      <dgm:prSet phldrT="[Texto]" custT="1"/>
      <dgm:spPr/>
      <dgm:t>
        <a:bodyPr/>
        <a:lstStyle/>
        <a:p>
          <a:r>
            <a:rPr lang="es-PE" sz="1800" dirty="0">
              <a:solidFill>
                <a:schemeClr val="tx1"/>
              </a:solidFill>
              <a:latin typeface="Arial" pitchFamily="34" charset="0"/>
              <a:cs typeface="Arial" pitchFamily="34" charset="0"/>
            </a:rPr>
            <a:t>Plazo</a:t>
          </a:r>
        </a:p>
      </dgm:t>
    </dgm:pt>
    <dgm:pt modelId="{FBDB0483-B269-4652-B704-08EB24B9DDD3}" type="parTrans" cxnId="{2620ECD0-0923-4A8C-8553-DBFEDDF6049B}">
      <dgm:prSet/>
      <dgm:spPr/>
      <dgm:t>
        <a:bodyPr/>
        <a:lstStyle/>
        <a:p>
          <a:endParaRPr lang="es-PE" sz="1600">
            <a:solidFill>
              <a:schemeClr val="tx1"/>
            </a:solidFill>
            <a:latin typeface="Arial" pitchFamily="34" charset="0"/>
            <a:cs typeface="Arial" pitchFamily="34" charset="0"/>
          </a:endParaRPr>
        </a:p>
      </dgm:t>
    </dgm:pt>
    <dgm:pt modelId="{E0AD64AB-BCE7-4494-8F24-3D4E8C1CBF53}" type="sibTrans" cxnId="{2620ECD0-0923-4A8C-8553-DBFEDDF6049B}">
      <dgm:prSet/>
      <dgm:spPr/>
      <dgm:t>
        <a:bodyPr/>
        <a:lstStyle/>
        <a:p>
          <a:endParaRPr lang="es-PE" sz="1600">
            <a:solidFill>
              <a:schemeClr val="tx1"/>
            </a:solidFill>
            <a:latin typeface="Arial" pitchFamily="34" charset="0"/>
            <a:cs typeface="Arial" pitchFamily="34" charset="0"/>
          </a:endParaRPr>
        </a:p>
      </dgm:t>
    </dgm:pt>
    <dgm:pt modelId="{48C2B074-2BB0-48EB-95EC-7ABDD26879B7}">
      <dgm:prSet phldrT="[Texto]" custT="1"/>
      <dgm:spPr/>
      <dgm:t>
        <a:bodyPr/>
        <a:lstStyle/>
        <a:p>
          <a:r>
            <a:rPr lang="es-PE" sz="1800" dirty="0">
              <a:solidFill>
                <a:schemeClr val="tx1"/>
              </a:solidFill>
              <a:latin typeface="Arial" pitchFamily="34" charset="0"/>
              <a:cs typeface="Arial" pitchFamily="34" charset="0"/>
            </a:rPr>
            <a:t>VR a título indicativo</a:t>
          </a:r>
        </a:p>
      </dgm:t>
    </dgm:pt>
    <dgm:pt modelId="{01F4AB36-CA5B-4AA6-871C-F4D46862804A}" type="parTrans" cxnId="{F22B1C43-53A4-40F6-8146-DF342E9F8E35}">
      <dgm:prSet/>
      <dgm:spPr/>
      <dgm:t>
        <a:bodyPr/>
        <a:lstStyle/>
        <a:p>
          <a:endParaRPr lang="es-PE" sz="1600">
            <a:solidFill>
              <a:schemeClr val="tx1"/>
            </a:solidFill>
            <a:latin typeface="Arial" pitchFamily="34" charset="0"/>
            <a:cs typeface="Arial" pitchFamily="34" charset="0"/>
          </a:endParaRPr>
        </a:p>
      </dgm:t>
    </dgm:pt>
    <dgm:pt modelId="{2294183F-9CB9-4DB4-8A21-AD0DBAC21A9F}" type="sibTrans" cxnId="{F22B1C43-53A4-40F6-8146-DF342E9F8E35}">
      <dgm:prSet/>
      <dgm:spPr/>
      <dgm:t>
        <a:bodyPr/>
        <a:lstStyle/>
        <a:p>
          <a:endParaRPr lang="es-PE" sz="1600">
            <a:solidFill>
              <a:schemeClr val="tx1"/>
            </a:solidFill>
            <a:latin typeface="Arial" pitchFamily="34" charset="0"/>
            <a:cs typeface="Arial" pitchFamily="34" charset="0"/>
          </a:endParaRPr>
        </a:p>
      </dgm:t>
    </dgm:pt>
    <dgm:pt modelId="{5B7C4863-C91D-4F5C-AD0D-5ACD9F819B85}">
      <dgm:prSet phldrT="[Texto]" custT="1"/>
      <dgm:spPr/>
      <dgm:t>
        <a:bodyPr/>
        <a:lstStyle/>
        <a:p>
          <a:r>
            <a:rPr lang="es-PE" sz="1800" b="0" dirty="0">
              <a:solidFill>
                <a:schemeClr val="tx1"/>
              </a:solidFill>
              <a:latin typeface="Arial" pitchFamily="34" charset="0"/>
              <a:cs typeface="Arial" pitchFamily="34" charset="0"/>
            </a:rPr>
            <a:t>Norma de Contratación</a:t>
          </a:r>
        </a:p>
      </dgm:t>
    </dgm:pt>
    <dgm:pt modelId="{35282E7C-8347-43B8-9053-DA029ACBE81A}" type="parTrans" cxnId="{7BC86008-3ABF-42EA-A244-AC39ABD64E1B}">
      <dgm:prSet/>
      <dgm:spPr/>
      <dgm:t>
        <a:bodyPr/>
        <a:lstStyle/>
        <a:p>
          <a:endParaRPr lang="es-PE" sz="1600">
            <a:solidFill>
              <a:schemeClr val="tx1"/>
            </a:solidFill>
            <a:latin typeface="Arial" pitchFamily="34" charset="0"/>
            <a:cs typeface="Arial" pitchFamily="34" charset="0"/>
          </a:endParaRPr>
        </a:p>
      </dgm:t>
    </dgm:pt>
    <dgm:pt modelId="{DBD87252-CB4C-42B3-848C-186F4EBEE0DB}" type="sibTrans" cxnId="{7BC86008-3ABF-42EA-A244-AC39ABD64E1B}">
      <dgm:prSet/>
      <dgm:spPr/>
      <dgm:t>
        <a:bodyPr/>
        <a:lstStyle/>
        <a:p>
          <a:endParaRPr lang="es-PE" sz="1600">
            <a:solidFill>
              <a:schemeClr val="tx1"/>
            </a:solidFill>
            <a:latin typeface="Arial" pitchFamily="34" charset="0"/>
            <a:cs typeface="Arial" pitchFamily="34" charset="0"/>
          </a:endParaRPr>
        </a:p>
      </dgm:t>
    </dgm:pt>
    <dgm:pt modelId="{135B5BD8-4B96-4011-AA9E-20D8F5B74DF0}">
      <dgm:prSet phldrT="[Texto]" custT="1"/>
      <dgm:spPr/>
      <dgm:t>
        <a:bodyPr/>
        <a:lstStyle/>
        <a:p>
          <a:r>
            <a:rPr lang="es-PE" sz="1400" dirty="0">
              <a:solidFill>
                <a:schemeClr val="tx1"/>
              </a:solidFill>
              <a:latin typeface="Arial" pitchFamily="34" charset="0"/>
              <a:cs typeface="Arial" pitchFamily="34" charset="0"/>
            </a:rPr>
            <a:t>96 meses</a:t>
          </a:r>
        </a:p>
      </dgm:t>
    </dgm:pt>
    <dgm:pt modelId="{33DD7B71-2F51-47BF-9131-46C2A7B35035}" type="parTrans" cxnId="{399ACEDF-19E0-46E3-B794-44FDE483B03B}">
      <dgm:prSet/>
      <dgm:spPr/>
      <dgm:t>
        <a:bodyPr/>
        <a:lstStyle/>
        <a:p>
          <a:endParaRPr lang="es-PE" sz="1600">
            <a:solidFill>
              <a:schemeClr val="tx1"/>
            </a:solidFill>
            <a:latin typeface="Arial" pitchFamily="34" charset="0"/>
            <a:cs typeface="Arial" pitchFamily="34" charset="0"/>
          </a:endParaRPr>
        </a:p>
      </dgm:t>
    </dgm:pt>
    <dgm:pt modelId="{83BF7048-35D6-4CD9-9942-1C5FCEFF3E74}" type="sibTrans" cxnId="{399ACEDF-19E0-46E3-B794-44FDE483B03B}">
      <dgm:prSet/>
      <dgm:spPr/>
      <dgm:t>
        <a:bodyPr/>
        <a:lstStyle/>
        <a:p>
          <a:endParaRPr lang="es-PE" sz="1600">
            <a:solidFill>
              <a:schemeClr val="tx1"/>
            </a:solidFill>
            <a:latin typeface="Arial" pitchFamily="34" charset="0"/>
            <a:cs typeface="Arial" pitchFamily="34" charset="0"/>
          </a:endParaRPr>
        </a:p>
      </dgm:t>
    </dgm:pt>
    <dgm:pt modelId="{080D7C73-ED49-457A-8F2C-A6AF3781F0D9}">
      <dgm:prSet phldrT="[Texto]" custT="1"/>
      <dgm:spPr/>
      <dgm:t>
        <a:bodyPr/>
        <a:lstStyle/>
        <a:p>
          <a:r>
            <a:rPr lang="es-PE" sz="1400" dirty="0">
              <a:solidFill>
                <a:schemeClr val="tx1"/>
              </a:solidFill>
              <a:latin typeface="Arial" pitchFamily="34" charset="0"/>
              <a:cs typeface="Arial" pitchFamily="34" charset="0"/>
            </a:rPr>
            <a:t>S/. 707 Millones de Soles.</a:t>
          </a:r>
        </a:p>
      </dgm:t>
    </dgm:pt>
    <dgm:pt modelId="{101560E9-ED62-456A-9F3A-112AB98BF973}" type="parTrans" cxnId="{3B8629B8-C515-40AB-8E66-A8E3E4C07B00}">
      <dgm:prSet/>
      <dgm:spPr/>
      <dgm:t>
        <a:bodyPr/>
        <a:lstStyle/>
        <a:p>
          <a:endParaRPr lang="es-PE" sz="1600">
            <a:solidFill>
              <a:schemeClr val="tx1"/>
            </a:solidFill>
            <a:latin typeface="Arial" pitchFamily="34" charset="0"/>
            <a:cs typeface="Arial" pitchFamily="34" charset="0"/>
          </a:endParaRPr>
        </a:p>
      </dgm:t>
    </dgm:pt>
    <dgm:pt modelId="{345529E2-57FF-4228-ABD2-E793180C4555}" type="sibTrans" cxnId="{3B8629B8-C515-40AB-8E66-A8E3E4C07B00}">
      <dgm:prSet/>
      <dgm:spPr/>
      <dgm:t>
        <a:bodyPr/>
        <a:lstStyle/>
        <a:p>
          <a:endParaRPr lang="es-PE" sz="1600">
            <a:solidFill>
              <a:schemeClr val="tx1"/>
            </a:solidFill>
            <a:latin typeface="Arial" pitchFamily="34" charset="0"/>
            <a:cs typeface="Arial" pitchFamily="34" charset="0"/>
          </a:endParaRPr>
        </a:p>
      </dgm:t>
    </dgm:pt>
    <dgm:pt modelId="{3B70AF05-CC47-419C-B3A8-36C1D6429555}">
      <dgm:prSet custT="1"/>
      <dgm:spPr/>
      <dgm:t>
        <a:bodyPr/>
        <a:lstStyle/>
        <a:p>
          <a:r>
            <a:rPr lang="es-PE" sz="1400" dirty="0">
              <a:solidFill>
                <a:schemeClr val="tx1"/>
              </a:solidFill>
              <a:latin typeface="Arial" pitchFamily="34" charset="0"/>
              <a:cs typeface="Arial" pitchFamily="34" charset="0"/>
            </a:rPr>
            <a:t>El proyecto se basa en las Políticas para la Adquisición de Bienes y Obras Financiados por el BID (GN-2349-9). </a:t>
          </a:r>
        </a:p>
      </dgm:t>
    </dgm:pt>
    <dgm:pt modelId="{6E921229-C5E0-4B85-834C-14B1B520B78B}" type="parTrans" cxnId="{9C77287D-D8A8-4992-9121-22E18D244D8E}">
      <dgm:prSet/>
      <dgm:spPr/>
      <dgm:t>
        <a:bodyPr/>
        <a:lstStyle/>
        <a:p>
          <a:endParaRPr lang="es-PE" sz="1600">
            <a:solidFill>
              <a:schemeClr val="tx1"/>
            </a:solidFill>
            <a:latin typeface="Arial" pitchFamily="34" charset="0"/>
            <a:cs typeface="Arial" pitchFamily="34" charset="0"/>
          </a:endParaRPr>
        </a:p>
      </dgm:t>
    </dgm:pt>
    <dgm:pt modelId="{49B51BBA-855F-4940-BC4C-1F68ACC48023}" type="sibTrans" cxnId="{9C77287D-D8A8-4992-9121-22E18D244D8E}">
      <dgm:prSet/>
      <dgm:spPr/>
      <dgm:t>
        <a:bodyPr/>
        <a:lstStyle/>
        <a:p>
          <a:endParaRPr lang="es-PE" sz="1600">
            <a:solidFill>
              <a:schemeClr val="tx1"/>
            </a:solidFill>
            <a:latin typeface="Arial" pitchFamily="34" charset="0"/>
            <a:cs typeface="Arial" pitchFamily="34" charset="0"/>
          </a:endParaRPr>
        </a:p>
      </dgm:t>
    </dgm:pt>
    <dgm:pt modelId="{207C8138-9B6A-46DE-8B15-FAD50BDC5FDC}" type="pres">
      <dgm:prSet presAssocID="{10EAEC0C-C607-4DBE-BB7E-F50521C5CC9F}" presName="vert0" presStyleCnt="0">
        <dgm:presLayoutVars>
          <dgm:dir/>
          <dgm:animOne val="branch"/>
          <dgm:animLvl val="lvl"/>
        </dgm:presLayoutVars>
      </dgm:prSet>
      <dgm:spPr/>
    </dgm:pt>
    <dgm:pt modelId="{D35A9D4C-73F2-4245-892F-65C593482F19}" type="pres">
      <dgm:prSet presAssocID="{9AC5EC68-3106-4693-B5E5-D544D427AD49}" presName="thickLine" presStyleLbl="alignNode1" presStyleIdx="0" presStyleCnt="3"/>
      <dgm:spPr/>
    </dgm:pt>
    <dgm:pt modelId="{391C3165-7CA4-4474-B16D-0E81A913E529}" type="pres">
      <dgm:prSet presAssocID="{9AC5EC68-3106-4693-B5E5-D544D427AD49}" presName="horz1" presStyleCnt="0"/>
      <dgm:spPr/>
    </dgm:pt>
    <dgm:pt modelId="{D847A523-4A52-416C-BBA0-0E0768AEA260}" type="pres">
      <dgm:prSet presAssocID="{9AC5EC68-3106-4693-B5E5-D544D427AD49}" presName="tx1" presStyleLbl="revTx" presStyleIdx="0" presStyleCnt="6" custScaleX="177033" custScaleY="80370" custLinFactNeighborX="1282" custLinFactNeighborY="-24"/>
      <dgm:spPr/>
    </dgm:pt>
    <dgm:pt modelId="{AEE48C87-672C-456B-9A62-329F4116346B}" type="pres">
      <dgm:prSet presAssocID="{9AC5EC68-3106-4693-B5E5-D544D427AD49}" presName="vert1" presStyleCnt="0"/>
      <dgm:spPr/>
    </dgm:pt>
    <dgm:pt modelId="{7406EE0A-54C1-40C9-93BE-F467544C30A0}" type="pres">
      <dgm:prSet presAssocID="{135B5BD8-4B96-4011-AA9E-20D8F5B74DF0}" presName="vertSpace2a" presStyleCnt="0"/>
      <dgm:spPr/>
    </dgm:pt>
    <dgm:pt modelId="{1199C6E3-269E-4E55-9B5E-78BBBF50BA3E}" type="pres">
      <dgm:prSet presAssocID="{135B5BD8-4B96-4011-AA9E-20D8F5B74DF0}" presName="horz2" presStyleCnt="0"/>
      <dgm:spPr/>
    </dgm:pt>
    <dgm:pt modelId="{30E2ABC3-D74B-4BC3-AD7C-0C20C99C62FE}" type="pres">
      <dgm:prSet presAssocID="{135B5BD8-4B96-4011-AA9E-20D8F5B74DF0}" presName="horzSpace2" presStyleCnt="0"/>
      <dgm:spPr/>
    </dgm:pt>
    <dgm:pt modelId="{343CA0A8-F99D-467E-AB9E-BAC9AB5E30CE}" type="pres">
      <dgm:prSet presAssocID="{135B5BD8-4B96-4011-AA9E-20D8F5B74DF0}" presName="tx2" presStyleLbl="revTx" presStyleIdx="1" presStyleCnt="6" custScaleX="100327" custScaleY="55236" custLinFactNeighborX="-296" custLinFactNeighborY="-1428"/>
      <dgm:spPr/>
    </dgm:pt>
    <dgm:pt modelId="{F5A8DBA6-5E17-4F74-91BC-CC28F96947FE}" type="pres">
      <dgm:prSet presAssocID="{135B5BD8-4B96-4011-AA9E-20D8F5B74DF0}" presName="vert2" presStyleCnt="0"/>
      <dgm:spPr/>
    </dgm:pt>
    <dgm:pt modelId="{716D2CB4-F458-45C1-BF9F-8AECD22615D7}" type="pres">
      <dgm:prSet presAssocID="{135B5BD8-4B96-4011-AA9E-20D8F5B74DF0}" presName="thinLine2b" presStyleLbl="callout" presStyleIdx="0" presStyleCnt="3" custLinFactNeighborX="-298" custLinFactNeighborY="21277"/>
      <dgm:spPr/>
    </dgm:pt>
    <dgm:pt modelId="{F35F711E-94E3-4A95-A360-E41C70B4CA6A}" type="pres">
      <dgm:prSet presAssocID="{135B5BD8-4B96-4011-AA9E-20D8F5B74DF0}" presName="vertSpace2b" presStyleCnt="0"/>
      <dgm:spPr/>
    </dgm:pt>
    <dgm:pt modelId="{A35156A8-4073-4B4F-AC39-A1601C219A5F}" type="pres">
      <dgm:prSet presAssocID="{48C2B074-2BB0-48EB-95EC-7ABDD26879B7}" presName="thickLine" presStyleLbl="alignNode1" presStyleIdx="1" presStyleCnt="3" custLinFactNeighborY="-3575"/>
      <dgm:spPr/>
    </dgm:pt>
    <dgm:pt modelId="{730AC292-AE66-4677-8499-0FDEF32C433B}" type="pres">
      <dgm:prSet presAssocID="{48C2B074-2BB0-48EB-95EC-7ABDD26879B7}" presName="horz1" presStyleCnt="0"/>
      <dgm:spPr/>
    </dgm:pt>
    <dgm:pt modelId="{90116317-7B2D-42B1-AAD7-94F8B35186A9}" type="pres">
      <dgm:prSet presAssocID="{48C2B074-2BB0-48EB-95EC-7ABDD26879B7}" presName="tx1" presStyleLbl="revTx" presStyleIdx="2" presStyleCnt="6" custScaleX="175680" custLinFactNeighborX="1384" custLinFactNeighborY="4063"/>
      <dgm:spPr/>
    </dgm:pt>
    <dgm:pt modelId="{913BF88D-2A76-4375-9C07-44EAFEB49C35}" type="pres">
      <dgm:prSet presAssocID="{48C2B074-2BB0-48EB-95EC-7ABDD26879B7}" presName="vert1" presStyleCnt="0"/>
      <dgm:spPr/>
    </dgm:pt>
    <dgm:pt modelId="{31EC10B0-334C-4E85-9E83-5CB6F945459F}" type="pres">
      <dgm:prSet presAssocID="{080D7C73-ED49-457A-8F2C-A6AF3781F0D9}" presName="vertSpace2a" presStyleCnt="0"/>
      <dgm:spPr/>
    </dgm:pt>
    <dgm:pt modelId="{0E2E3BB1-EFE3-4603-9DD2-20FA92B494E8}" type="pres">
      <dgm:prSet presAssocID="{080D7C73-ED49-457A-8F2C-A6AF3781F0D9}" presName="horz2" presStyleCnt="0"/>
      <dgm:spPr/>
    </dgm:pt>
    <dgm:pt modelId="{A37216B2-651A-44B3-903E-5F5146322801}" type="pres">
      <dgm:prSet presAssocID="{080D7C73-ED49-457A-8F2C-A6AF3781F0D9}" presName="horzSpace2" presStyleCnt="0"/>
      <dgm:spPr/>
    </dgm:pt>
    <dgm:pt modelId="{612556F4-2461-4558-A39C-6CAE78E50EC0}" type="pres">
      <dgm:prSet presAssocID="{080D7C73-ED49-457A-8F2C-A6AF3781F0D9}" presName="tx2" presStyleLbl="revTx" presStyleIdx="3" presStyleCnt="6" custScaleY="34786" custLinFactNeighborX="-1376" custLinFactNeighborY="12875"/>
      <dgm:spPr/>
    </dgm:pt>
    <dgm:pt modelId="{8B7B73EB-C2D9-467E-A962-D01481A60620}" type="pres">
      <dgm:prSet presAssocID="{080D7C73-ED49-457A-8F2C-A6AF3781F0D9}" presName="vert2" presStyleCnt="0"/>
      <dgm:spPr/>
    </dgm:pt>
    <dgm:pt modelId="{2F7F1E0F-C40F-44D4-90A7-DE50F965CECA}" type="pres">
      <dgm:prSet presAssocID="{080D7C73-ED49-457A-8F2C-A6AF3781F0D9}" presName="thinLine2b" presStyleLbl="callout" presStyleIdx="1" presStyleCnt="3" custLinFactY="265924" custLinFactNeighborX="524" custLinFactNeighborY="300000"/>
      <dgm:spPr/>
    </dgm:pt>
    <dgm:pt modelId="{BE519D12-7DF3-4C8C-8156-F529F86DE184}" type="pres">
      <dgm:prSet presAssocID="{080D7C73-ED49-457A-8F2C-A6AF3781F0D9}" presName="vertSpace2b" presStyleCnt="0"/>
      <dgm:spPr/>
    </dgm:pt>
    <dgm:pt modelId="{ECE19F11-5251-4BBB-B691-CBC9E0193D43}" type="pres">
      <dgm:prSet presAssocID="{5B7C4863-C91D-4F5C-AD0D-5ACD9F819B85}" presName="thickLine" presStyleLbl="alignNode1" presStyleIdx="2" presStyleCnt="3" custLinFactNeighborY="-32618"/>
      <dgm:spPr/>
    </dgm:pt>
    <dgm:pt modelId="{93416C4E-0FBA-404E-A4AF-B91A4280C7A3}" type="pres">
      <dgm:prSet presAssocID="{5B7C4863-C91D-4F5C-AD0D-5ACD9F819B85}" presName="horz1" presStyleCnt="0"/>
      <dgm:spPr/>
    </dgm:pt>
    <dgm:pt modelId="{69452498-D4A9-4887-BB99-AC2ADBA4E178}" type="pres">
      <dgm:prSet presAssocID="{5B7C4863-C91D-4F5C-AD0D-5ACD9F819B85}" presName="tx1" presStyleLbl="revTx" presStyleIdx="4" presStyleCnt="6" custScaleX="175698" custLinFactNeighborX="1271" custLinFactNeighborY="-7052"/>
      <dgm:spPr/>
    </dgm:pt>
    <dgm:pt modelId="{BBEE99FF-9E23-439A-BE53-35EC9283D2B4}" type="pres">
      <dgm:prSet presAssocID="{5B7C4863-C91D-4F5C-AD0D-5ACD9F819B85}" presName="vert1" presStyleCnt="0"/>
      <dgm:spPr/>
    </dgm:pt>
    <dgm:pt modelId="{0442B6A0-EB0C-4F5E-AC90-B76EAAA35D5D}" type="pres">
      <dgm:prSet presAssocID="{3B70AF05-CC47-419C-B3A8-36C1D6429555}" presName="vertSpace2a" presStyleCnt="0"/>
      <dgm:spPr/>
    </dgm:pt>
    <dgm:pt modelId="{C1ED3104-8ECF-4C25-BB7B-53379D12BA0E}" type="pres">
      <dgm:prSet presAssocID="{3B70AF05-CC47-419C-B3A8-36C1D6429555}" presName="horz2" presStyleCnt="0"/>
      <dgm:spPr/>
    </dgm:pt>
    <dgm:pt modelId="{E217E0CB-F971-45EF-A431-13426AF9C538}" type="pres">
      <dgm:prSet presAssocID="{3B70AF05-CC47-419C-B3A8-36C1D6429555}" presName="horzSpace2" presStyleCnt="0"/>
      <dgm:spPr/>
    </dgm:pt>
    <dgm:pt modelId="{8185E02B-6952-43C5-AD2D-E126E937493D}" type="pres">
      <dgm:prSet presAssocID="{3B70AF05-CC47-419C-B3A8-36C1D6429555}" presName="tx2" presStyleLbl="revTx" presStyleIdx="5" presStyleCnt="6" custScaleY="286188" custLinFactNeighborX="-1376" custLinFactNeighborY="-54328"/>
      <dgm:spPr/>
    </dgm:pt>
    <dgm:pt modelId="{E9D63A47-556E-45C9-910E-241F2F80AD0D}" type="pres">
      <dgm:prSet presAssocID="{3B70AF05-CC47-419C-B3A8-36C1D6429555}" presName="vert2" presStyleCnt="0"/>
      <dgm:spPr/>
    </dgm:pt>
    <dgm:pt modelId="{6E4E7FA6-032F-426B-B64A-D037DA9C0A3E}" type="pres">
      <dgm:prSet presAssocID="{3B70AF05-CC47-419C-B3A8-36C1D6429555}" presName="thinLine2b" presStyleLbl="callout" presStyleIdx="2" presStyleCnt="3" custLinFactY="-2804973" custLinFactNeighborX="58" custLinFactNeighborY="-2900000"/>
      <dgm:spPr/>
    </dgm:pt>
    <dgm:pt modelId="{7593B67C-6F49-416E-BA6C-3F73DDE44410}" type="pres">
      <dgm:prSet presAssocID="{3B70AF05-CC47-419C-B3A8-36C1D6429555}" presName="vertSpace2b" presStyleCnt="0"/>
      <dgm:spPr/>
    </dgm:pt>
  </dgm:ptLst>
  <dgm:cxnLst>
    <dgm:cxn modelId="{7BC86008-3ABF-42EA-A244-AC39ABD64E1B}" srcId="{10EAEC0C-C607-4DBE-BB7E-F50521C5CC9F}" destId="{5B7C4863-C91D-4F5C-AD0D-5ACD9F819B85}" srcOrd="2" destOrd="0" parTransId="{35282E7C-8347-43B8-9053-DA029ACBE81A}" sibTransId="{DBD87252-CB4C-42B3-848C-186F4EBEE0DB}"/>
    <dgm:cxn modelId="{8A4E0643-517E-4706-9F52-0C2EE98276F7}" type="presOf" srcId="{135B5BD8-4B96-4011-AA9E-20D8F5B74DF0}" destId="{343CA0A8-F99D-467E-AB9E-BAC9AB5E30CE}" srcOrd="0" destOrd="0" presId="urn:microsoft.com/office/officeart/2008/layout/LinedList"/>
    <dgm:cxn modelId="{F22B1C43-53A4-40F6-8146-DF342E9F8E35}" srcId="{10EAEC0C-C607-4DBE-BB7E-F50521C5CC9F}" destId="{48C2B074-2BB0-48EB-95EC-7ABDD26879B7}" srcOrd="1" destOrd="0" parTransId="{01F4AB36-CA5B-4AA6-871C-F4D46862804A}" sibTransId="{2294183F-9CB9-4DB4-8A21-AD0DBAC21A9F}"/>
    <dgm:cxn modelId="{ED4D5745-507C-4DBA-9BD8-E9BC3DD5593D}" type="presOf" srcId="{9AC5EC68-3106-4693-B5E5-D544D427AD49}" destId="{D847A523-4A52-416C-BBA0-0E0768AEA260}" srcOrd="0" destOrd="0" presId="urn:microsoft.com/office/officeart/2008/layout/LinedList"/>
    <dgm:cxn modelId="{9C77287D-D8A8-4992-9121-22E18D244D8E}" srcId="{5B7C4863-C91D-4F5C-AD0D-5ACD9F819B85}" destId="{3B70AF05-CC47-419C-B3A8-36C1D6429555}" srcOrd="0" destOrd="0" parTransId="{6E921229-C5E0-4B85-834C-14B1B520B78B}" sibTransId="{49B51BBA-855F-4940-BC4C-1F68ACC48023}"/>
    <dgm:cxn modelId="{E4344B85-8CB4-4720-94E5-A9D538AD252C}" type="presOf" srcId="{3B70AF05-CC47-419C-B3A8-36C1D6429555}" destId="{8185E02B-6952-43C5-AD2D-E126E937493D}" srcOrd="0" destOrd="0" presId="urn:microsoft.com/office/officeart/2008/layout/LinedList"/>
    <dgm:cxn modelId="{55A5FD8F-5096-48E6-B28E-67DC4A43DDDB}" type="presOf" srcId="{48C2B074-2BB0-48EB-95EC-7ABDD26879B7}" destId="{90116317-7B2D-42B1-AAD7-94F8B35186A9}" srcOrd="0" destOrd="0" presId="urn:microsoft.com/office/officeart/2008/layout/LinedList"/>
    <dgm:cxn modelId="{3B8629B8-C515-40AB-8E66-A8E3E4C07B00}" srcId="{48C2B074-2BB0-48EB-95EC-7ABDD26879B7}" destId="{080D7C73-ED49-457A-8F2C-A6AF3781F0D9}" srcOrd="0" destOrd="0" parTransId="{101560E9-ED62-456A-9F3A-112AB98BF973}" sibTransId="{345529E2-57FF-4228-ABD2-E793180C4555}"/>
    <dgm:cxn modelId="{2620ECD0-0923-4A8C-8553-DBFEDDF6049B}" srcId="{10EAEC0C-C607-4DBE-BB7E-F50521C5CC9F}" destId="{9AC5EC68-3106-4693-B5E5-D544D427AD49}" srcOrd="0" destOrd="0" parTransId="{FBDB0483-B269-4652-B704-08EB24B9DDD3}" sibTransId="{E0AD64AB-BCE7-4494-8F24-3D4E8C1CBF53}"/>
    <dgm:cxn modelId="{3E2C2ADA-E301-4957-9437-4A01977E962E}" type="presOf" srcId="{080D7C73-ED49-457A-8F2C-A6AF3781F0D9}" destId="{612556F4-2461-4558-A39C-6CAE78E50EC0}" srcOrd="0" destOrd="0" presId="urn:microsoft.com/office/officeart/2008/layout/LinedList"/>
    <dgm:cxn modelId="{91D19DDB-A251-4D8A-BB59-CBC29DE75E69}" type="presOf" srcId="{10EAEC0C-C607-4DBE-BB7E-F50521C5CC9F}" destId="{207C8138-9B6A-46DE-8B15-FAD50BDC5FDC}" srcOrd="0" destOrd="0" presId="urn:microsoft.com/office/officeart/2008/layout/LinedList"/>
    <dgm:cxn modelId="{1AA312DC-8C62-4D55-92ED-EE90007B6C7B}" type="presOf" srcId="{5B7C4863-C91D-4F5C-AD0D-5ACD9F819B85}" destId="{69452498-D4A9-4887-BB99-AC2ADBA4E178}" srcOrd="0" destOrd="0" presId="urn:microsoft.com/office/officeart/2008/layout/LinedList"/>
    <dgm:cxn modelId="{399ACEDF-19E0-46E3-B794-44FDE483B03B}" srcId="{9AC5EC68-3106-4693-B5E5-D544D427AD49}" destId="{135B5BD8-4B96-4011-AA9E-20D8F5B74DF0}" srcOrd="0" destOrd="0" parTransId="{33DD7B71-2F51-47BF-9131-46C2A7B35035}" sibTransId="{83BF7048-35D6-4CD9-9942-1C5FCEFF3E74}"/>
    <dgm:cxn modelId="{51BFF4BC-C0AE-4F84-BA97-4BDD5985E05B}" type="presParOf" srcId="{207C8138-9B6A-46DE-8B15-FAD50BDC5FDC}" destId="{D35A9D4C-73F2-4245-892F-65C593482F19}" srcOrd="0" destOrd="0" presId="urn:microsoft.com/office/officeart/2008/layout/LinedList"/>
    <dgm:cxn modelId="{9E5444DD-5966-4FF4-A58B-5D34E7317756}" type="presParOf" srcId="{207C8138-9B6A-46DE-8B15-FAD50BDC5FDC}" destId="{391C3165-7CA4-4474-B16D-0E81A913E529}" srcOrd="1" destOrd="0" presId="urn:microsoft.com/office/officeart/2008/layout/LinedList"/>
    <dgm:cxn modelId="{6D7021D7-358E-4A2F-B167-0D2E29C8DFA5}" type="presParOf" srcId="{391C3165-7CA4-4474-B16D-0E81A913E529}" destId="{D847A523-4A52-416C-BBA0-0E0768AEA260}" srcOrd="0" destOrd="0" presId="urn:microsoft.com/office/officeart/2008/layout/LinedList"/>
    <dgm:cxn modelId="{AC3B5452-1F61-4BF3-A017-8DC1A3FF1314}" type="presParOf" srcId="{391C3165-7CA4-4474-B16D-0E81A913E529}" destId="{AEE48C87-672C-456B-9A62-329F4116346B}" srcOrd="1" destOrd="0" presId="urn:microsoft.com/office/officeart/2008/layout/LinedList"/>
    <dgm:cxn modelId="{5AB12DBA-F721-4E3B-A6A9-D0623350E554}" type="presParOf" srcId="{AEE48C87-672C-456B-9A62-329F4116346B}" destId="{7406EE0A-54C1-40C9-93BE-F467544C30A0}" srcOrd="0" destOrd="0" presId="urn:microsoft.com/office/officeart/2008/layout/LinedList"/>
    <dgm:cxn modelId="{9A7BCB11-B6E2-4214-A8CF-F800F2DA53B5}" type="presParOf" srcId="{AEE48C87-672C-456B-9A62-329F4116346B}" destId="{1199C6E3-269E-4E55-9B5E-78BBBF50BA3E}" srcOrd="1" destOrd="0" presId="urn:microsoft.com/office/officeart/2008/layout/LinedList"/>
    <dgm:cxn modelId="{FEDFD222-8B7F-4717-BAE2-8710907920ED}" type="presParOf" srcId="{1199C6E3-269E-4E55-9B5E-78BBBF50BA3E}" destId="{30E2ABC3-D74B-4BC3-AD7C-0C20C99C62FE}" srcOrd="0" destOrd="0" presId="urn:microsoft.com/office/officeart/2008/layout/LinedList"/>
    <dgm:cxn modelId="{2FF89CE0-4340-4252-8541-9175973F9C77}" type="presParOf" srcId="{1199C6E3-269E-4E55-9B5E-78BBBF50BA3E}" destId="{343CA0A8-F99D-467E-AB9E-BAC9AB5E30CE}" srcOrd="1" destOrd="0" presId="urn:microsoft.com/office/officeart/2008/layout/LinedList"/>
    <dgm:cxn modelId="{06A1AB41-99DF-4281-97D7-C0488C711246}" type="presParOf" srcId="{1199C6E3-269E-4E55-9B5E-78BBBF50BA3E}" destId="{F5A8DBA6-5E17-4F74-91BC-CC28F96947FE}" srcOrd="2" destOrd="0" presId="urn:microsoft.com/office/officeart/2008/layout/LinedList"/>
    <dgm:cxn modelId="{D107FCB3-C6E7-4B3A-84C1-BB839A37F1D3}" type="presParOf" srcId="{AEE48C87-672C-456B-9A62-329F4116346B}" destId="{716D2CB4-F458-45C1-BF9F-8AECD22615D7}" srcOrd="2" destOrd="0" presId="urn:microsoft.com/office/officeart/2008/layout/LinedList"/>
    <dgm:cxn modelId="{BD8EBEC9-4204-434E-98FE-90FF8B9D21C0}" type="presParOf" srcId="{AEE48C87-672C-456B-9A62-329F4116346B}" destId="{F35F711E-94E3-4A95-A360-E41C70B4CA6A}" srcOrd="3" destOrd="0" presId="urn:microsoft.com/office/officeart/2008/layout/LinedList"/>
    <dgm:cxn modelId="{1E3827E8-17C7-43E5-AC85-35C35BAF9B22}" type="presParOf" srcId="{207C8138-9B6A-46DE-8B15-FAD50BDC5FDC}" destId="{A35156A8-4073-4B4F-AC39-A1601C219A5F}" srcOrd="2" destOrd="0" presId="urn:microsoft.com/office/officeart/2008/layout/LinedList"/>
    <dgm:cxn modelId="{A7ACEFC8-DA6D-4C4F-A78F-66AA2C055762}" type="presParOf" srcId="{207C8138-9B6A-46DE-8B15-FAD50BDC5FDC}" destId="{730AC292-AE66-4677-8499-0FDEF32C433B}" srcOrd="3" destOrd="0" presId="urn:microsoft.com/office/officeart/2008/layout/LinedList"/>
    <dgm:cxn modelId="{9D6E4EE0-D18D-44B0-A73D-4112D4B782FA}" type="presParOf" srcId="{730AC292-AE66-4677-8499-0FDEF32C433B}" destId="{90116317-7B2D-42B1-AAD7-94F8B35186A9}" srcOrd="0" destOrd="0" presId="urn:microsoft.com/office/officeart/2008/layout/LinedList"/>
    <dgm:cxn modelId="{E026FE9F-D1E1-4CCE-93C3-0EBE45A73B56}" type="presParOf" srcId="{730AC292-AE66-4677-8499-0FDEF32C433B}" destId="{913BF88D-2A76-4375-9C07-44EAFEB49C35}" srcOrd="1" destOrd="0" presId="urn:microsoft.com/office/officeart/2008/layout/LinedList"/>
    <dgm:cxn modelId="{5D3179C3-4B9A-458B-AB27-E60CE0504010}" type="presParOf" srcId="{913BF88D-2A76-4375-9C07-44EAFEB49C35}" destId="{31EC10B0-334C-4E85-9E83-5CB6F945459F}" srcOrd="0" destOrd="0" presId="urn:microsoft.com/office/officeart/2008/layout/LinedList"/>
    <dgm:cxn modelId="{3AF37B9D-4731-4BC2-9D9B-33D04BECAC80}" type="presParOf" srcId="{913BF88D-2A76-4375-9C07-44EAFEB49C35}" destId="{0E2E3BB1-EFE3-4603-9DD2-20FA92B494E8}" srcOrd="1" destOrd="0" presId="urn:microsoft.com/office/officeart/2008/layout/LinedList"/>
    <dgm:cxn modelId="{BCC6AF03-31B1-48A1-B1C1-B3C2B1EE6930}" type="presParOf" srcId="{0E2E3BB1-EFE3-4603-9DD2-20FA92B494E8}" destId="{A37216B2-651A-44B3-903E-5F5146322801}" srcOrd="0" destOrd="0" presId="urn:microsoft.com/office/officeart/2008/layout/LinedList"/>
    <dgm:cxn modelId="{92E3227C-FE16-4C0D-9156-62803FFE48B5}" type="presParOf" srcId="{0E2E3BB1-EFE3-4603-9DD2-20FA92B494E8}" destId="{612556F4-2461-4558-A39C-6CAE78E50EC0}" srcOrd="1" destOrd="0" presId="urn:microsoft.com/office/officeart/2008/layout/LinedList"/>
    <dgm:cxn modelId="{24D4CEB4-99C5-4F24-97FF-16C266ADFF9D}" type="presParOf" srcId="{0E2E3BB1-EFE3-4603-9DD2-20FA92B494E8}" destId="{8B7B73EB-C2D9-467E-A962-D01481A60620}" srcOrd="2" destOrd="0" presId="urn:microsoft.com/office/officeart/2008/layout/LinedList"/>
    <dgm:cxn modelId="{CF6E7EB5-EF82-4B80-8F5D-8F82521C61F7}" type="presParOf" srcId="{913BF88D-2A76-4375-9C07-44EAFEB49C35}" destId="{2F7F1E0F-C40F-44D4-90A7-DE50F965CECA}" srcOrd="2" destOrd="0" presId="urn:microsoft.com/office/officeart/2008/layout/LinedList"/>
    <dgm:cxn modelId="{75AB3E67-E086-4F74-AA2E-967394933D2F}" type="presParOf" srcId="{913BF88D-2A76-4375-9C07-44EAFEB49C35}" destId="{BE519D12-7DF3-4C8C-8156-F529F86DE184}" srcOrd="3" destOrd="0" presId="urn:microsoft.com/office/officeart/2008/layout/LinedList"/>
    <dgm:cxn modelId="{347FA1B3-AF0D-4592-9E1C-436861934E44}" type="presParOf" srcId="{207C8138-9B6A-46DE-8B15-FAD50BDC5FDC}" destId="{ECE19F11-5251-4BBB-B691-CBC9E0193D43}" srcOrd="4" destOrd="0" presId="urn:microsoft.com/office/officeart/2008/layout/LinedList"/>
    <dgm:cxn modelId="{DD87B408-81FC-4FEA-89E7-86B0D09A03C2}" type="presParOf" srcId="{207C8138-9B6A-46DE-8B15-FAD50BDC5FDC}" destId="{93416C4E-0FBA-404E-A4AF-B91A4280C7A3}" srcOrd="5" destOrd="0" presId="urn:microsoft.com/office/officeart/2008/layout/LinedList"/>
    <dgm:cxn modelId="{764DCB35-C6C7-4140-A634-B1696ECD6784}" type="presParOf" srcId="{93416C4E-0FBA-404E-A4AF-B91A4280C7A3}" destId="{69452498-D4A9-4887-BB99-AC2ADBA4E178}" srcOrd="0" destOrd="0" presId="urn:microsoft.com/office/officeart/2008/layout/LinedList"/>
    <dgm:cxn modelId="{35C32747-1B91-40B0-AF5E-58D0BF6BC643}" type="presParOf" srcId="{93416C4E-0FBA-404E-A4AF-B91A4280C7A3}" destId="{BBEE99FF-9E23-439A-BE53-35EC9283D2B4}" srcOrd="1" destOrd="0" presId="urn:microsoft.com/office/officeart/2008/layout/LinedList"/>
    <dgm:cxn modelId="{E7CEE80C-FAB5-4776-8CF4-626C665FE338}" type="presParOf" srcId="{BBEE99FF-9E23-439A-BE53-35EC9283D2B4}" destId="{0442B6A0-EB0C-4F5E-AC90-B76EAAA35D5D}" srcOrd="0" destOrd="0" presId="urn:microsoft.com/office/officeart/2008/layout/LinedList"/>
    <dgm:cxn modelId="{4EE03EA2-43E5-43AC-9549-E4EE7C2A47E6}" type="presParOf" srcId="{BBEE99FF-9E23-439A-BE53-35EC9283D2B4}" destId="{C1ED3104-8ECF-4C25-BB7B-53379D12BA0E}" srcOrd="1" destOrd="0" presId="urn:microsoft.com/office/officeart/2008/layout/LinedList"/>
    <dgm:cxn modelId="{51BE5732-045E-4ECB-B85F-BA8A7C653EBD}" type="presParOf" srcId="{C1ED3104-8ECF-4C25-BB7B-53379D12BA0E}" destId="{E217E0CB-F971-45EF-A431-13426AF9C538}" srcOrd="0" destOrd="0" presId="urn:microsoft.com/office/officeart/2008/layout/LinedList"/>
    <dgm:cxn modelId="{FC86B350-9428-4262-B192-D4A34B549259}" type="presParOf" srcId="{C1ED3104-8ECF-4C25-BB7B-53379D12BA0E}" destId="{8185E02B-6952-43C5-AD2D-E126E937493D}" srcOrd="1" destOrd="0" presId="urn:microsoft.com/office/officeart/2008/layout/LinedList"/>
    <dgm:cxn modelId="{8D83FBB8-963C-4EC4-BDFC-9AE304465E45}" type="presParOf" srcId="{C1ED3104-8ECF-4C25-BB7B-53379D12BA0E}" destId="{E9D63A47-556E-45C9-910E-241F2F80AD0D}" srcOrd="2" destOrd="0" presId="urn:microsoft.com/office/officeart/2008/layout/LinedList"/>
    <dgm:cxn modelId="{603359F0-DBD2-42A9-9022-35D40F4545D2}" type="presParOf" srcId="{BBEE99FF-9E23-439A-BE53-35EC9283D2B4}" destId="{6E4E7FA6-032F-426B-B64A-D037DA9C0A3E}" srcOrd="2" destOrd="0" presId="urn:microsoft.com/office/officeart/2008/layout/LinedList"/>
    <dgm:cxn modelId="{58269DB3-DB42-408D-88AC-26080D005650}" type="presParOf" srcId="{BBEE99FF-9E23-439A-BE53-35EC9283D2B4}" destId="{7593B67C-6F49-416E-BA6C-3F73DDE44410}" srcOrd="3"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5A9D4C-73F2-4245-892F-65C593482F19}">
      <dsp:nvSpPr>
        <dsp:cNvPr id="0" name=""/>
        <dsp:cNvSpPr/>
      </dsp:nvSpPr>
      <dsp:spPr>
        <a:xfrm>
          <a:off x="0" y="375"/>
          <a:ext cx="8954524" cy="0"/>
        </a:xfrm>
        <a:prstGeom prst="lin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847A523-4A52-416C-BBA0-0E0768AEA260}">
      <dsp:nvSpPr>
        <dsp:cNvPr id="0" name=""/>
        <dsp:cNvSpPr/>
      </dsp:nvSpPr>
      <dsp:spPr>
        <a:xfrm>
          <a:off x="79626" y="274"/>
          <a:ext cx="2740122" cy="339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PE" sz="1800" kern="1200" dirty="0">
              <a:solidFill>
                <a:schemeClr val="tx1"/>
              </a:solidFill>
              <a:latin typeface="Arial" pitchFamily="34" charset="0"/>
              <a:cs typeface="Arial" pitchFamily="34" charset="0"/>
            </a:rPr>
            <a:t>Plazo</a:t>
          </a:r>
        </a:p>
      </dsp:txBody>
      <dsp:txXfrm>
        <a:off x="79626" y="274"/>
        <a:ext cx="2740122" cy="339348"/>
      </dsp:txXfrm>
    </dsp:sp>
    <dsp:sp modelId="{343CA0A8-F99D-467E-AB9E-BAC9AB5E30CE}">
      <dsp:nvSpPr>
        <dsp:cNvPr id="0" name=""/>
        <dsp:cNvSpPr/>
      </dsp:nvSpPr>
      <dsp:spPr>
        <a:xfrm>
          <a:off x="2838225" y="15457"/>
          <a:ext cx="6094994" cy="233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PE" sz="1400" kern="1200" dirty="0">
              <a:solidFill>
                <a:schemeClr val="tx1"/>
              </a:solidFill>
              <a:latin typeface="Arial" pitchFamily="34" charset="0"/>
              <a:cs typeface="Arial" pitchFamily="34" charset="0"/>
            </a:rPr>
            <a:t>96 meses</a:t>
          </a:r>
        </a:p>
      </dsp:txBody>
      <dsp:txXfrm>
        <a:off x="2838225" y="15457"/>
        <a:ext cx="6094994" cy="233224"/>
      </dsp:txXfrm>
    </dsp:sp>
    <dsp:sp modelId="{716D2CB4-F458-45C1-BF9F-8AECD22615D7}">
      <dsp:nvSpPr>
        <dsp:cNvPr id="0" name=""/>
        <dsp:cNvSpPr/>
      </dsp:nvSpPr>
      <dsp:spPr>
        <a:xfrm>
          <a:off x="2721673" y="259203"/>
          <a:ext cx="6191213" cy="0"/>
        </a:xfrm>
        <a:prstGeom prst="line">
          <a:avLst/>
        </a:prstGeom>
        <a:solidFill>
          <a:schemeClr val="dk1">
            <a:hueOff val="0"/>
            <a:satOff val="0"/>
            <a:lumOff val="0"/>
            <a:alphaOff val="0"/>
          </a:schemeClr>
        </a:solidFill>
        <a:ln w="28575" cap="flat" cmpd="sng" algn="ctr">
          <a:solidFill>
            <a:schemeClr val="dk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A35156A8-4073-4B4F-AC39-A1601C219A5F}">
      <dsp:nvSpPr>
        <dsp:cNvPr id="0" name=""/>
        <dsp:cNvSpPr/>
      </dsp:nvSpPr>
      <dsp:spPr>
        <a:xfrm>
          <a:off x="0" y="324629"/>
          <a:ext cx="8954524" cy="0"/>
        </a:xfrm>
        <a:prstGeom prst="lin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0116317-7B2D-42B1-AAD7-94F8B35186A9}">
      <dsp:nvSpPr>
        <dsp:cNvPr id="0" name=""/>
        <dsp:cNvSpPr/>
      </dsp:nvSpPr>
      <dsp:spPr>
        <a:xfrm>
          <a:off x="86073" y="356879"/>
          <a:ext cx="2731471" cy="42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PE" sz="1800" kern="1200" dirty="0">
              <a:solidFill>
                <a:schemeClr val="tx1"/>
              </a:solidFill>
              <a:latin typeface="Arial" pitchFamily="34" charset="0"/>
              <a:cs typeface="Arial" pitchFamily="34" charset="0"/>
            </a:rPr>
            <a:t>VR a título indicativo</a:t>
          </a:r>
        </a:p>
      </dsp:txBody>
      <dsp:txXfrm>
        <a:off x="86073" y="356879"/>
        <a:ext cx="2731471" cy="422232"/>
      </dsp:txXfrm>
    </dsp:sp>
    <dsp:sp modelId="{612556F4-2461-4558-A39C-6CAE78E50EC0}">
      <dsp:nvSpPr>
        <dsp:cNvPr id="0" name=""/>
        <dsp:cNvSpPr/>
      </dsp:nvSpPr>
      <dsp:spPr>
        <a:xfrm>
          <a:off x="2764109" y="415198"/>
          <a:ext cx="6102586" cy="146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PE" sz="1400" kern="1200" dirty="0">
              <a:solidFill>
                <a:schemeClr val="tx1"/>
              </a:solidFill>
              <a:latin typeface="Arial" pitchFamily="34" charset="0"/>
              <a:cs typeface="Arial" pitchFamily="34" charset="0"/>
            </a:rPr>
            <a:t>S/. 707 Millones de Soles.</a:t>
          </a:r>
        </a:p>
      </dsp:txBody>
      <dsp:txXfrm>
        <a:off x="2764109" y="415198"/>
        <a:ext cx="6102586" cy="146877"/>
      </dsp:txXfrm>
    </dsp:sp>
    <dsp:sp modelId="{2F7F1E0F-C40F-44D4-90A7-DE50F965CECA}">
      <dsp:nvSpPr>
        <dsp:cNvPr id="0" name=""/>
        <dsp:cNvSpPr/>
      </dsp:nvSpPr>
      <dsp:spPr>
        <a:xfrm>
          <a:off x="2735327" y="666781"/>
          <a:ext cx="6219196" cy="0"/>
        </a:xfrm>
        <a:prstGeom prst="line">
          <a:avLst/>
        </a:prstGeom>
        <a:solidFill>
          <a:schemeClr val="dk1">
            <a:hueOff val="0"/>
            <a:satOff val="0"/>
            <a:lumOff val="0"/>
            <a:alphaOff val="0"/>
          </a:schemeClr>
        </a:solidFill>
        <a:ln w="28575" cap="flat" cmpd="sng" algn="ctr">
          <a:solidFill>
            <a:schemeClr val="dk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ECE19F11-5251-4BBB-B691-CBC9E0193D43}">
      <dsp:nvSpPr>
        <dsp:cNvPr id="0" name=""/>
        <dsp:cNvSpPr/>
      </dsp:nvSpPr>
      <dsp:spPr>
        <a:xfrm>
          <a:off x="0" y="624233"/>
          <a:ext cx="8954524" cy="0"/>
        </a:xfrm>
        <a:prstGeom prst="lin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9452498-D4A9-4887-BB99-AC2ADBA4E178}">
      <dsp:nvSpPr>
        <dsp:cNvPr id="0" name=""/>
        <dsp:cNvSpPr/>
      </dsp:nvSpPr>
      <dsp:spPr>
        <a:xfrm>
          <a:off x="79045" y="732181"/>
          <a:ext cx="2731751" cy="42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PE" sz="1800" b="0" kern="1200" dirty="0">
              <a:solidFill>
                <a:schemeClr val="tx1"/>
              </a:solidFill>
              <a:latin typeface="Arial" pitchFamily="34" charset="0"/>
              <a:cs typeface="Arial" pitchFamily="34" charset="0"/>
            </a:rPr>
            <a:t>Norma de Contratación</a:t>
          </a:r>
        </a:p>
      </dsp:txBody>
      <dsp:txXfrm>
        <a:off x="79045" y="732181"/>
        <a:ext cx="2731751" cy="422232"/>
      </dsp:txXfrm>
    </dsp:sp>
    <dsp:sp modelId="{8185E02B-6952-43C5-AD2D-E126E937493D}">
      <dsp:nvSpPr>
        <dsp:cNvPr id="0" name=""/>
        <dsp:cNvSpPr/>
      </dsp:nvSpPr>
      <dsp:spPr>
        <a:xfrm>
          <a:off x="2764389" y="691683"/>
          <a:ext cx="6102586" cy="407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PE" sz="1400" kern="1200" dirty="0">
              <a:solidFill>
                <a:schemeClr val="tx1"/>
              </a:solidFill>
              <a:latin typeface="Arial" pitchFamily="34" charset="0"/>
              <a:cs typeface="Arial" pitchFamily="34" charset="0"/>
            </a:rPr>
            <a:t>El proyecto se basa en las Políticas para la Adquisición de Bienes y Obras Financiados por el BID (GN-2349-9). </a:t>
          </a:r>
        </a:p>
      </dsp:txBody>
      <dsp:txXfrm>
        <a:off x="2764389" y="691683"/>
        <a:ext cx="6102586" cy="407710"/>
      </dsp:txXfrm>
    </dsp:sp>
    <dsp:sp modelId="{6E4E7FA6-032F-426B-B64A-D037DA9C0A3E}">
      <dsp:nvSpPr>
        <dsp:cNvPr id="0" name=""/>
        <dsp:cNvSpPr/>
      </dsp:nvSpPr>
      <dsp:spPr>
        <a:xfrm>
          <a:off x="2735327" y="0"/>
          <a:ext cx="6219196" cy="0"/>
        </a:xfrm>
        <a:prstGeom prst="line">
          <a:avLst/>
        </a:prstGeom>
        <a:solidFill>
          <a:schemeClr val="dk1">
            <a:hueOff val="0"/>
            <a:satOff val="0"/>
            <a:lumOff val="0"/>
            <a:alphaOff val="0"/>
          </a:schemeClr>
        </a:solidFill>
        <a:ln w="28575" cap="flat" cmpd="sng" algn="ctr">
          <a:solidFill>
            <a:schemeClr val="dk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B743E9-0E09-452A-9A81-09EAB32B8579}" type="datetimeFigureOut">
              <a:rPr lang="es-PE" smtClean="0"/>
              <a:t>19/03/2019</a:t>
            </a:fld>
            <a:endParaRPr lang="es-PE"/>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s-PE"/>
              <a:t>PROVIAS NACIONAL Marzo 2019</a:t>
            </a:r>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0D0102A-4308-4E00-BEF2-3F729E1998E5}" type="slidenum">
              <a:rPr lang="es-PE" smtClean="0"/>
              <a:t>‹Nº›</a:t>
            </a:fld>
            <a:endParaRPr lang="es-PE"/>
          </a:p>
        </p:txBody>
      </p:sp>
    </p:spTree>
    <p:extLst>
      <p:ext uri="{BB962C8B-B14F-4D97-AF65-F5344CB8AC3E}">
        <p14:creationId xmlns:p14="http://schemas.microsoft.com/office/powerpoint/2010/main" val="2116893300"/>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76860A-5D19-4994-8C11-3DD68A038B73}" type="datetimeFigureOut">
              <a:rPr lang="es-PE" smtClean="0"/>
              <a:pPr/>
              <a:t>19/03/2019</a:t>
            </a:fld>
            <a:endParaRPr lang="es-PE"/>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E"/>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s-PE"/>
              <a:t>PROVIAS NACIONAL Marzo 2019</a:t>
            </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D751E0-E5F1-4D28-B57E-6E6825B2BC31}" type="slidenum">
              <a:rPr lang="es-PE" smtClean="0"/>
              <a:pPr/>
              <a:t>‹Nº›</a:t>
            </a:fld>
            <a:endParaRPr lang="es-PE"/>
          </a:p>
        </p:txBody>
      </p:sp>
    </p:spTree>
    <p:extLst>
      <p:ext uri="{BB962C8B-B14F-4D97-AF65-F5344CB8AC3E}">
        <p14:creationId xmlns:p14="http://schemas.microsoft.com/office/powerpoint/2010/main" val="2203981613"/>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a:p>
        </p:txBody>
      </p:sp>
      <p:sp>
        <p:nvSpPr>
          <p:cNvPr id="5" name="4 Marcador de pie de página"/>
          <p:cNvSpPr>
            <a:spLocks noGrp="1"/>
          </p:cNvSpPr>
          <p:nvPr>
            <p:ph type="ftr" sz="quarter" idx="11"/>
          </p:nvPr>
        </p:nvSpPr>
        <p:spPr/>
        <p:txBody>
          <a:bodyPr/>
          <a:lstStyle/>
          <a:p>
            <a:r>
              <a:rPr lang="es-PE"/>
              <a:t>PROVIAS NACIONAL Marzo 2019</a:t>
            </a:r>
          </a:p>
        </p:txBody>
      </p:sp>
    </p:spTree>
    <p:extLst>
      <p:ext uri="{BB962C8B-B14F-4D97-AF65-F5344CB8AC3E}">
        <p14:creationId xmlns:p14="http://schemas.microsoft.com/office/powerpoint/2010/main" val="408037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a:p>
        </p:txBody>
      </p:sp>
      <p:sp>
        <p:nvSpPr>
          <p:cNvPr id="5" name="4 Marcador de pie de página"/>
          <p:cNvSpPr>
            <a:spLocks noGrp="1"/>
          </p:cNvSpPr>
          <p:nvPr>
            <p:ph type="ftr" sz="quarter" idx="11"/>
          </p:nvPr>
        </p:nvSpPr>
        <p:spPr/>
        <p:txBody>
          <a:bodyPr/>
          <a:lstStyle/>
          <a:p>
            <a:r>
              <a:rPr lang="es-PE"/>
              <a:t>PROVIAS NACIONAL Marzo 2019</a:t>
            </a:r>
          </a:p>
        </p:txBody>
      </p:sp>
    </p:spTree>
    <p:extLst>
      <p:ext uri="{BB962C8B-B14F-4D97-AF65-F5344CB8AC3E}">
        <p14:creationId xmlns:p14="http://schemas.microsoft.com/office/powerpoint/2010/main" val="1974253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a:p>
        </p:txBody>
      </p:sp>
      <p:sp>
        <p:nvSpPr>
          <p:cNvPr id="4" name="3 Marcador de pie de página"/>
          <p:cNvSpPr>
            <a:spLocks noGrp="1"/>
          </p:cNvSpPr>
          <p:nvPr>
            <p:ph type="ftr" sz="quarter" idx="10"/>
          </p:nvPr>
        </p:nvSpPr>
        <p:spPr/>
        <p:txBody>
          <a:bodyPr/>
          <a:lstStyle/>
          <a:p>
            <a:r>
              <a:rPr lang="es-PE"/>
              <a:t>PROVIAS NACIONAL Marzo 2019</a:t>
            </a:r>
          </a:p>
        </p:txBody>
      </p:sp>
    </p:spTree>
    <p:extLst>
      <p:ext uri="{BB962C8B-B14F-4D97-AF65-F5344CB8AC3E}">
        <p14:creationId xmlns:p14="http://schemas.microsoft.com/office/powerpoint/2010/main" val="2643609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fld id="{6CAF2885-E3DA-4779-A04C-C99203C1AE0E}" type="datetime1">
              <a:rPr lang="es-PE" smtClean="0"/>
              <a:t>19/03/2019</a:t>
            </a:fld>
            <a:endParaRPr lang="es-PE"/>
          </a:p>
        </p:txBody>
      </p:sp>
      <p:sp>
        <p:nvSpPr>
          <p:cNvPr id="8" name="Slide Number Placeholder 7"/>
          <p:cNvSpPr>
            <a:spLocks noGrp="1"/>
          </p:cNvSpPr>
          <p:nvPr>
            <p:ph type="sldNum" sz="quarter" idx="11"/>
          </p:nvPr>
        </p:nvSpPr>
        <p:spPr/>
        <p:txBody>
          <a:bodyPr/>
          <a:lstStyle/>
          <a:p>
            <a:fld id="{E84871FD-5B47-4165-B039-C1D149E8EF02}" type="slidenum">
              <a:rPr lang="es-PE" smtClean="0"/>
              <a:pPr/>
              <a:t>‹Nº›</a:t>
            </a:fld>
            <a:endParaRPr lang="es-PE"/>
          </a:p>
        </p:txBody>
      </p:sp>
      <p:sp>
        <p:nvSpPr>
          <p:cNvPr id="9" name="Footer Placeholder 8"/>
          <p:cNvSpPr>
            <a:spLocks noGrp="1"/>
          </p:cNvSpPr>
          <p:nvPr>
            <p:ph type="ftr" sz="quarter" idx="12"/>
          </p:nvPr>
        </p:nvSpPr>
        <p:spPr/>
        <p:txBody>
          <a:bodyPr/>
          <a:lstStyle/>
          <a:p>
            <a:endParaRPr lang="es-PE"/>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E160823-49C1-409B-8E0C-57AF6A0C9785}" type="datetime1">
              <a:rPr lang="es-PE" smtClean="0"/>
              <a:t>19/03/2019</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8689DF11-E53E-4DAC-86BF-6310693BC035}" type="datetime1">
              <a:rPr lang="es-PE" smtClean="0"/>
              <a:t>19/03/2019</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84871FD-5B47-4165-B039-C1D149E8EF02}" type="slidenum">
              <a:rPr lang="es-PE" smtClean="0"/>
              <a:pPr/>
              <a:t>‹Nº›</a:t>
            </a:fld>
            <a:endParaRPr lang="es-PE"/>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A05746A-D45C-4600-8104-0CDE9EC85F78}" type="datetime1">
              <a:rPr lang="es-PE" smtClean="0"/>
              <a:t>19/03/2019</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84871FD-5B47-4165-B039-C1D149E8EF02}" type="slidenum">
              <a:rPr lang="es-PE" smtClean="0"/>
              <a:pPr/>
              <a:t>‹Nº›</a:t>
            </a:fld>
            <a:endParaRPr lang="es-PE"/>
          </a:p>
        </p:txBody>
      </p:sp>
      <p:sp>
        <p:nvSpPr>
          <p:cNvPr id="9" name="Content Placeholder 8"/>
          <p:cNvSpPr>
            <a:spLocks noGrp="1"/>
          </p:cNvSpPr>
          <p:nvPr>
            <p:ph sz="quarter" idx="13"/>
          </p:nvPr>
        </p:nvSpPr>
        <p:spPr>
          <a:xfrm>
            <a:off x="365760" y="1600200"/>
            <a:ext cx="4041648" cy="452628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7" name="Date Placeholder 6"/>
          <p:cNvSpPr>
            <a:spLocks noGrp="1"/>
          </p:cNvSpPr>
          <p:nvPr>
            <p:ph type="dt" sz="half" idx="10"/>
          </p:nvPr>
        </p:nvSpPr>
        <p:spPr/>
        <p:txBody>
          <a:bodyPr/>
          <a:lstStyle/>
          <a:p>
            <a:fld id="{46A68B2A-A0AE-415B-A9C3-30E1D71D3983}" type="datetime1">
              <a:rPr lang="es-PE" smtClean="0"/>
              <a:t>19/03/2019</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E84871FD-5B47-4165-B039-C1D149E8EF02}" type="slidenum">
              <a:rPr lang="es-PE" smtClean="0"/>
              <a:pPr/>
              <a:t>‹Nº›</a:t>
            </a:fld>
            <a:endParaRPr lang="es-PE"/>
          </a:p>
        </p:txBody>
      </p:sp>
      <p:sp>
        <p:nvSpPr>
          <p:cNvPr id="11" name="Content Placeholder 10"/>
          <p:cNvSpPr>
            <a:spLocks noGrp="1"/>
          </p:cNvSpPr>
          <p:nvPr>
            <p:ph sz="quarter" idx="13"/>
          </p:nvPr>
        </p:nvSpPr>
        <p:spPr>
          <a:xfrm>
            <a:off x="457200" y="2212848"/>
            <a:ext cx="4041648" cy="391363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89B0FD4-296C-454B-8C1C-8F34A4A56DE9}" type="datetime1">
              <a:rPr lang="es-PE" smtClean="0"/>
              <a:t>19/03/2019</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2E1543-7BC0-49A4-9E5A-0C0A7E6682B7}" type="datetime1">
              <a:rPr lang="es-PE" smtClean="0"/>
              <a:t>19/03/2019</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186DA9DA-2789-4E93-AD1F-E3A15744A183}" type="datetime1">
              <a:rPr lang="es-PE" smtClean="0"/>
              <a:t>19/03/2019</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214BC53B-A498-4945-93AE-3E0148EEADE3}" type="datetime1">
              <a:rPr lang="es-PE" smtClean="0"/>
              <a:t>19/03/2019</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946AA4C5-4115-426E-9C64-9AAA7A96B98D}" type="datetime1">
              <a:rPr lang="es-PE" smtClean="0"/>
              <a:t>19/03/2019</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440B4D32-E968-4796-A4FA-3759493D8D6B}" type="datetime1">
              <a:rPr lang="es-PE" smtClean="0"/>
              <a:t>19/03/2019</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84871FD-5B47-4165-B039-C1D149E8EF02}" type="slidenum">
              <a:rPr lang="es-PE" smtClean="0"/>
              <a:pPr/>
              <a:t>‹Nº›</a:t>
            </a:fld>
            <a:endParaRPr lang="es-PE"/>
          </a:p>
        </p:txBody>
      </p:sp>
    </p:spTree>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og indholdsobjekt">
    <p:spTree>
      <p:nvGrpSpPr>
        <p:cNvPr id="1" name=""/>
        <p:cNvGrpSpPr/>
        <p:nvPr/>
      </p:nvGrpSpPr>
      <p:grpSpPr>
        <a:xfrm>
          <a:off x="0" y="0"/>
          <a:ext cx="0" cy="0"/>
          <a:chOff x="0" y="0"/>
          <a:chExt cx="0" cy="0"/>
        </a:xfrm>
      </p:grpSpPr>
      <p:grpSp>
        <p:nvGrpSpPr>
          <p:cNvPr id="5" name="Gruppe 14"/>
          <p:cNvGrpSpPr/>
          <p:nvPr userDrawn="1"/>
        </p:nvGrpSpPr>
        <p:grpSpPr>
          <a:xfrm>
            <a:off x="0" y="800100"/>
            <a:ext cx="9144000" cy="1224422"/>
            <a:chOff x="0" y="800100"/>
            <a:chExt cx="9144000" cy="1224422"/>
          </a:xfrm>
          <a:effectLst>
            <a:outerShdw blurRad="50800" dist="38100" dir="5400000" algn="t" rotWithShape="0">
              <a:prstClr val="black">
                <a:alpha val="40000"/>
              </a:prstClr>
            </a:outerShdw>
          </a:effectLst>
        </p:grpSpPr>
        <p:sp>
          <p:nvSpPr>
            <p:cNvPr id="6" name="Rektangel 2"/>
            <p:cNvSpPr>
              <a:spLocks noChangeArrowheads="1"/>
            </p:cNvSpPr>
            <p:nvPr/>
          </p:nvSpPr>
          <p:spPr bwMode="auto">
            <a:xfrm>
              <a:off x="0" y="800100"/>
              <a:ext cx="9144000" cy="1224000"/>
            </a:xfrm>
            <a:prstGeom prst="rect">
              <a:avLst/>
            </a:prstGeom>
            <a:gradFill flip="none" rotWithShape="1">
              <a:gsLst>
                <a:gs pos="89000">
                  <a:srgbClr val="C00000"/>
                </a:gs>
                <a:gs pos="20000">
                  <a:srgbClr val="F50736"/>
                </a:gs>
                <a:gs pos="11000">
                  <a:srgbClr val="F50736"/>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rgbClr val="FFFFFF"/>
                </a:solidFill>
                <a:latin typeface="Arial" pitchFamily="34" charset="0"/>
              </a:endParaRPr>
            </a:p>
          </p:txBody>
        </p:sp>
        <p:pic>
          <p:nvPicPr>
            <p:cNvPr id="7" name="Billede 3" descr="dreamstime_Handshake.jpg"/>
            <p:cNvPicPr>
              <a:picLocks noChangeAspect="1"/>
            </p:cNvPicPr>
            <p:nvPr/>
          </p:nvPicPr>
          <p:blipFill>
            <a:blip r:embed="rId2" cstate="print"/>
            <a:srcRect/>
            <a:stretch>
              <a:fillRect/>
            </a:stretch>
          </p:blipFill>
          <p:spPr>
            <a:xfrm>
              <a:off x="7334250" y="800100"/>
              <a:ext cx="1809750" cy="1224422"/>
            </a:xfrm>
            <a:prstGeom prst="rect">
              <a:avLst/>
            </a:prstGeom>
          </p:spPr>
        </p:pic>
      </p:grpSp>
      <p:sp>
        <p:nvSpPr>
          <p:cNvPr id="3" name="Pladsholder til indhold 2"/>
          <p:cNvSpPr>
            <a:spLocks noGrp="1"/>
          </p:cNvSpPr>
          <p:nvPr>
            <p:ph idx="1"/>
          </p:nvPr>
        </p:nvSpPr>
        <p:spPr>
          <a:xfrm>
            <a:off x="457200" y="2298700"/>
            <a:ext cx="8229600" cy="3827463"/>
          </a:xfrm>
          <a:prstGeom prst="rect">
            <a:avLst/>
          </a:prstGeom>
        </p:spPr>
        <p:txBody>
          <a:bodyPr/>
          <a:lstStyle>
            <a:lvl1pPr>
              <a:defRPr>
                <a:solidFill>
                  <a:srgbClr val="000000"/>
                </a:solidFill>
                <a:latin typeface="Arial" pitchFamily="34" charset="0"/>
              </a:defRPr>
            </a:lvl1pPr>
            <a:lvl2pPr>
              <a:defRPr>
                <a:solidFill>
                  <a:srgbClr val="000000"/>
                </a:solidFill>
                <a:latin typeface="Arial" pitchFamily="34" charset="0"/>
              </a:defRPr>
            </a:lvl2pPr>
            <a:lvl3pPr>
              <a:defRPr>
                <a:solidFill>
                  <a:srgbClr val="000000"/>
                </a:solidFill>
                <a:latin typeface="Arial" pitchFamily="34" charset="0"/>
              </a:defRPr>
            </a:lvl3pPr>
            <a:lvl4pPr>
              <a:defRPr>
                <a:solidFill>
                  <a:srgbClr val="000000"/>
                </a:solidFill>
                <a:latin typeface="Arial" pitchFamily="34" charset="0"/>
              </a:defRPr>
            </a:lvl4pPr>
            <a:lvl5pPr>
              <a:defRPr>
                <a:solidFill>
                  <a:srgbClr val="000000"/>
                </a:solidFill>
                <a:latin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dirty="0"/>
          </a:p>
        </p:txBody>
      </p:sp>
      <p:sp>
        <p:nvSpPr>
          <p:cNvPr id="10" name="Titel 1"/>
          <p:cNvSpPr>
            <a:spLocks noGrp="1"/>
          </p:cNvSpPr>
          <p:nvPr>
            <p:ph type="title"/>
          </p:nvPr>
        </p:nvSpPr>
        <p:spPr>
          <a:xfrm>
            <a:off x="177800" y="833438"/>
            <a:ext cx="4584700" cy="563562"/>
          </a:xfrm>
          <a:prstGeom prst="rect">
            <a:avLst/>
          </a:prstGeom>
        </p:spPr>
        <p:txBody>
          <a:bodyPr/>
          <a:lstStyle>
            <a:lvl1pPr algn="l">
              <a:defRPr sz="3200">
                <a:latin typeface="Arial" pitchFamily="34" charset="0"/>
              </a:defRPr>
            </a:lvl1pPr>
          </a:lstStyle>
          <a:p>
            <a:r>
              <a:rPr lang="en-US"/>
              <a:t>Click to edit Master title style</a:t>
            </a:r>
            <a:endParaRPr lang="da-DK" dirty="0"/>
          </a:p>
        </p:txBody>
      </p:sp>
      <p:sp>
        <p:nvSpPr>
          <p:cNvPr id="11" name="Pladsholder til tekst 2"/>
          <p:cNvSpPr>
            <a:spLocks noGrp="1"/>
          </p:cNvSpPr>
          <p:nvPr>
            <p:ph type="body" idx="13"/>
          </p:nvPr>
        </p:nvSpPr>
        <p:spPr>
          <a:xfrm>
            <a:off x="177800" y="1447801"/>
            <a:ext cx="6489700" cy="358774"/>
          </a:xfrm>
          <a:prstGeom prst="rect">
            <a:avLst/>
          </a:prstGeom>
        </p:spPr>
        <p:txBody>
          <a:bodyPr anchor="b"/>
          <a:lstStyle>
            <a:lvl1pPr marL="0" indent="0">
              <a:buNone/>
              <a:defRPr sz="2400" b="1">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Pladsholder til dato 3"/>
          <p:cNvSpPr>
            <a:spLocks noGrp="1"/>
          </p:cNvSpPr>
          <p:nvPr userDrawn="1">
            <p:ph type="dt" sz="half" idx="14"/>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fld id="{9FE2F2D7-01F9-4EEF-B50A-283398A697A6}" type="datetime1">
              <a:rPr lang="es-PE" smtClean="0"/>
              <a:t>19/03/2019</a:t>
            </a:fld>
            <a:endParaRPr lang="da-DK"/>
          </a:p>
        </p:txBody>
      </p:sp>
      <p:sp>
        <p:nvSpPr>
          <p:cNvPr id="9" name="Pladsholder til diasnummer 5"/>
          <p:cNvSpPr>
            <a:spLocks noGrp="1"/>
          </p:cNvSpPr>
          <p:nvPr userDrawn="1">
            <p:ph type="sldNum" sz="quarter" idx="15"/>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Logo</a:t>
            </a:r>
          </a:p>
        </p:txBody>
      </p:sp>
    </p:spTree>
    <p:extLst>
      <p:ext uri="{BB962C8B-B14F-4D97-AF65-F5344CB8AC3E}">
        <p14:creationId xmlns:p14="http://schemas.microsoft.com/office/powerpoint/2010/main" val="508961890"/>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7684B666-2225-41A5-86EF-AF5BC5CC86DA}" type="datetime1">
              <a:rPr lang="es-PE" smtClean="0"/>
              <a:t>19/03/2019</a:t>
            </a:fld>
            <a:endParaRPr lang="es-PE"/>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s-PE"/>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E84871FD-5B47-4165-B039-C1D149E8EF02}" type="slidenum">
              <a:rPr lang="es-PE" smtClean="0"/>
              <a:pPr/>
              <a:t>‹Nº›</a:t>
            </a:fld>
            <a:endParaRPr lang="es-PE"/>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ransition spd="slow">
    <p:wipe dir="r"/>
  </p:transition>
  <p:hf sldNum="0" hd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jpeg"/><Relationship Id="rId7"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emf"/><Relationship Id="rId11" Type="http://schemas.microsoft.com/office/2007/relationships/diagramDrawing" Target="../diagrams/drawing1.xml"/><Relationship Id="rId5" Type="http://schemas.openxmlformats.org/officeDocument/2006/relationships/image" Target="../media/image7.png"/><Relationship Id="rId10" Type="http://schemas.openxmlformats.org/officeDocument/2006/relationships/diagramColors" Target="../diagrams/colors1.xml"/><Relationship Id="rId4" Type="http://schemas.openxmlformats.org/officeDocument/2006/relationships/image" Target="../media/image4.png"/><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jpeg"/><Relationship Id="rId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8.jpe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wmf"/><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emf"/><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png"/><Relationship Id="rId7"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20.jpeg"/><Relationship Id="rId11" Type="http://schemas.openxmlformats.org/officeDocument/2006/relationships/image" Target="../media/image5.emf"/><Relationship Id="rId5" Type="http://schemas.openxmlformats.org/officeDocument/2006/relationships/image" Target="../media/image19.jpeg"/><Relationship Id="rId10" Type="http://schemas.microsoft.com/office/2007/relationships/hdphoto" Target="../media/hdphoto5.wdp"/><Relationship Id="rId4" Type="http://schemas.openxmlformats.org/officeDocument/2006/relationships/image" Target="../media/image18.jpeg"/><Relationship Id="rId9" Type="http://schemas.openxmlformats.org/officeDocument/2006/relationships/image" Target="../media/image22.jpeg"/></Relationships>
</file>

<file path=ppt/slides/_rels/slide2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png"/><Relationship Id="rId7" Type="http://schemas.microsoft.com/office/2007/relationships/hdphoto" Target="../media/hdphoto4.wdp"/><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21.jpeg"/><Relationship Id="rId11" Type="http://schemas.openxmlformats.org/officeDocument/2006/relationships/image" Target="../media/image5.emf"/><Relationship Id="rId5" Type="http://schemas.openxmlformats.org/officeDocument/2006/relationships/image" Target="../media/image19.jpeg"/><Relationship Id="rId10" Type="http://schemas.openxmlformats.org/officeDocument/2006/relationships/image" Target="../media/image20.jpeg"/><Relationship Id="rId4" Type="http://schemas.openxmlformats.org/officeDocument/2006/relationships/image" Target="../media/image18.jpeg"/><Relationship Id="rId9" Type="http://schemas.microsoft.com/office/2007/relationships/hdphoto" Target="../media/hdphoto5.wdp"/></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png"/><Relationship Id="rId7" Type="http://schemas.microsoft.com/office/2007/relationships/hdphoto" Target="../media/hdphoto4.wdp"/><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21.jpeg"/><Relationship Id="rId11" Type="http://schemas.openxmlformats.org/officeDocument/2006/relationships/image" Target="../media/image5.emf"/><Relationship Id="rId5" Type="http://schemas.openxmlformats.org/officeDocument/2006/relationships/image" Target="../media/image19.jpeg"/><Relationship Id="rId10" Type="http://schemas.openxmlformats.org/officeDocument/2006/relationships/image" Target="../media/image20.jpeg"/><Relationship Id="rId4" Type="http://schemas.openxmlformats.org/officeDocument/2006/relationships/image" Target="../media/image18.jpeg"/><Relationship Id="rId9" Type="http://schemas.microsoft.com/office/2007/relationships/hdphoto" Target="../media/hdphoto5.wdp"/></Relationships>
</file>

<file path=ppt/slides/_rels/slide2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4.png"/><Relationship Id="rId7" Type="http://schemas.microsoft.com/office/2007/relationships/hdphoto" Target="../media/hdphoto5.wdp"/><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5.emf"/></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23.emf"/></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5.emf"/><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5.emf"/><Relationship Id="rId5" Type="http://schemas.microsoft.com/office/2007/relationships/hdphoto" Target="../media/hdphoto6.wdp"/><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sp>
        <p:nvSpPr>
          <p:cNvPr id="21511" name="Rectangle 4"/>
          <p:cNvSpPr>
            <a:spLocks noChangeArrowheads="1"/>
          </p:cNvSpPr>
          <p:nvPr/>
        </p:nvSpPr>
        <p:spPr bwMode="gray">
          <a:xfrm>
            <a:off x="179512" y="6307137"/>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2" y="836712"/>
            <a:ext cx="7128792" cy="954107"/>
          </a:xfrm>
          <a:prstGeom prst="rect">
            <a:avLst/>
          </a:prstGeom>
        </p:spPr>
        <p:txBody>
          <a:bodyPr wrap="square">
            <a:spAutoFit/>
          </a:bodyPr>
          <a:lstStyle/>
          <a:p>
            <a:pPr algn="ctr"/>
            <a:r>
              <a:rPr lang="es-PE" sz="2800" b="1" dirty="0">
                <a:solidFill>
                  <a:schemeClr val="bg1"/>
                </a:solidFill>
              </a:rPr>
              <a:t>LICITACION PUBLICA INTERNACIONAL      LPI N° </a:t>
            </a:r>
            <a:r>
              <a:rPr lang="es-PE" sz="2800" b="1" dirty="0">
                <a:solidFill>
                  <a:srgbClr val="FFFFFF"/>
                </a:solidFill>
              </a:rPr>
              <a:t>0001</a:t>
            </a:r>
            <a:r>
              <a:rPr lang="es-PE" sz="2800" b="1" dirty="0">
                <a:solidFill>
                  <a:schemeClr val="bg1"/>
                </a:solidFill>
              </a:rPr>
              <a:t>-2019-MTC/20</a:t>
            </a:r>
          </a:p>
        </p:txBody>
      </p:sp>
      <p:sp>
        <p:nvSpPr>
          <p:cNvPr id="9" name="Rectangle 4"/>
          <p:cNvSpPr>
            <a:spLocks noChangeArrowheads="1"/>
          </p:cNvSpPr>
          <p:nvPr/>
        </p:nvSpPr>
        <p:spPr bwMode="gray">
          <a:xfrm>
            <a:off x="2557223" y="6326980"/>
            <a:ext cx="4037489" cy="319088"/>
          </a:xfrm>
          <a:prstGeom prst="rect">
            <a:avLst/>
          </a:prstGeom>
          <a:noFill/>
          <a:ln w="9525">
            <a:noFill/>
            <a:miter lim="800000"/>
            <a:headEnd/>
            <a:tailEnd/>
          </a:ln>
        </p:spPr>
        <p:txBody>
          <a:bodyPr lIns="0" tIns="0" rIns="0" bIns="0" anchor="ctr"/>
          <a:lstStyle/>
          <a:p>
            <a:pPr algn="r" defTabSz="801688"/>
            <a:r>
              <a:rPr lang="en-US" sz="1600" dirty="0">
                <a:solidFill>
                  <a:schemeClr val="bg1"/>
                </a:solidFill>
              </a:rPr>
              <a:t>CONTRATO DE PRESTAMO 2769 / OC -PE </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7005501" y="6237312"/>
            <a:ext cx="1954530" cy="438150"/>
          </a:xfrm>
          <a:prstGeom prst="rect">
            <a:avLst/>
          </a:prstGeom>
          <a:noFill/>
          <a:ln>
            <a:noFill/>
          </a:ln>
        </p:spPr>
      </p:pic>
      <p:sp>
        <p:nvSpPr>
          <p:cNvPr id="5" name="4 Rectángulo"/>
          <p:cNvSpPr/>
          <p:nvPr/>
        </p:nvSpPr>
        <p:spPr>
          <a:xfrm>
            <a:off x="2982085" y="5412037"/>
            <a:ext cx="3659977" cy="523220"/>
          </a:xfrm>
          <a:prstGeom prst="rect">
            <a:avLst/>
          </a:prstGeom>
        </p:spPr>
        <p:txBody>
          <a:bodyPr wrap="none">
            <a:spAutoFit/>
          </a:bodyPr>
          <a:lstStyle/>
          <a:p>
            <a:pPr algn="ctr"/>
            <a:r>
              <a:rPr lang="es-PE" sz="2800" b="1" dirty="0">
                <a:solidFill>
                  <a:schemeClr val="bg1">
                    <a:lumMod val="50000"/>
                  </a:schemeClr>
                </a:solidFill>
              </a:rPr>
              <a:t>Reunión Informativa</a:t>
            </a:r>
          </a:p>
        </p:txBody>
      </p:sp>
      <p:sp>
        <p:nvSpPr>
          <p:cNvPr id="8" name="7 Rectángulo"/>
          <p:cNvSpPr/>
          <p:nvPr/>
        </p:nvSpPr>
        <p:spPr>
          <a:xfrm>
            <a:off x="179511" y="2276872"/>
            <a:ext cx="8780519" cy="2862322"/>
          </a:xfrm>
          <a:prstGeom prst="rect">
            <a:avLst/>
          </a:prstGeom>
        </p:spPr>
        <p:txBody>
          <a:bodyPr wrap="square">
            <a:spAutoFit/>
          </a:bodyPr>
          <a:lstStyle/>
          <a:p>
            <a:pPr algn="ctr"/>
            <a:r>
              <a:rPr lang="es-PE" sz="3600" b="1" dirty="0">
                <a:solidFill>
                  <a:schemeClr val="bg1">
                    <a:lumMod val="25000"/>
                  </a:schemeClr>
                </a:solidFill>
                <a:latin typeface="+mj-lt"/>
              </a:rPr>
              <a:t>“Mejoramiento, Rehabilitación, Conservación por Niveles de Servicio y Operación del Corredor Vial: Lima – Canta – Huayllay – Dv. Cochamarca – EMP.PE 3N.”</a:t>
            </a:r>
          </a:p>
        </p:txBody>
      </p:sp>
    </p:spTree>
    <p:extLst>
      <p:ext uri="{BB962C8B-B14F-4D97-AF65-F5344CB8AC3E}">
        <p14:creationId xmlns:p14="http://schemas.microsoft.com/office/powerpoint/2010/main" val="2005081007"/>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PE"/>
          </a:p>
        </p:txBody>
      </p:sp>
      <p:sp>
        <p:nvSpPr>
          <p:cNvPr id="3" name="2 Título"/>
          <p:cNvSpPr>
            <a:spLocks noGrp="1"/>
          </p:cNvSpPr>
          <p:nvPr>
            <p:ph type="title"/>
          </p:nvPr>
        </p:nvSpPr>
        <p:spPr/>
        <p:txBody>
          <a:bodyPr/>
          <a:lstStyle/>
          <a:p>
            <a:endParaRPr lang="es-PE"/>
          </a:p>
        </p:txBody>
      </p:sp>
      <p:sp>
        <p:nvSpPr>
          <p:cNvPr id="4" name="3 Marcador de texto"/>
          <p:cNvSpPr>
            <a:spLocks noGrp="1"/>
          </p:cNvSpPr>
          <p:nvPr>
            <p:ph type="body" idx="13"/>
          </p:nvPr>
        </p:nvSpPr>
        <p:spPr/>
        <p:txBody>
          <a:bodyPr>
            <a:normAutofit fontScale="85000" lnSpcReduction="20000"/>
          </a:bodyPr>
          <a:lstStyle/>
          <a:p>
            <a:endParaRPr lang="es-PE"/>
          </a:p>
        </p:txBody>
      </p:sp>
      <p:pic>
        <p:nvPicPr>
          <p:cNvPr id="5" name="Billede 11" descr="dreamstime_Handshake.jpg"/>
          <p:cNvPicPr>
            <a:picLocks noChangeAspect="1"/>
          </p:cNvPicPr>
          <p:nvPr/>
        </p:nvPicPr>
        <p:blipFill>
          <a:blip r:embed="rId3"/>
          <a:srcRect/>
          <a:stretch>
            <a:fillRect/>
          </a:stretch>
        </p:blipFill>
        <p:spPr bwMode="auto">
          <a:xfrm>
            <a:off x="-7938" y="0"/>
            <a:ext cx="9153526" cy="6867525"/>
          </a:xfrm>
          <a:prstGeom prst="rect">
            <a:avLst/>
          </a:prstGeom>
          <a:noFill/>
          <a:ln w="9525">
            <a:noFill/>
            <a:miter lim="800000"/>
            <a:headEnd/>
            <a:tailEnd/>
          </a:ln>
        </p:spPr>
      </p:pic>
      <p:pic>
        <p:nvPicPr>
          <p:cNvPr id="6" name="11 Imagen" descr="Logo_provias_nac"/>
          <p:cNvPicPr>
            <a:picLocks noChangeAspect="1" noChangeArrowheads="1"/>
          </p:cNvPicPr>
          <p:nvPr/>
        </p:nvPicPr>
        <p:blipFill>
          <a:blip r:embed="rId4" cstate="print"/>
          <a:srcRect/>
          <a:stretch>
            <a:fillRect/>
          </a:stretch>
        </p:blipFill>
        <p:spPr bwMode="auto">
          <a:xfrm>
            <a:off x="69032" y="73652"/>
            <a:ext cx="5826107" cy="547036"/>
          </a:xfrm>
          <a:prstGeom prst="rect">
            <a:avLst/>
          </a:prstGeom>
          <a:noFill/>
          <a:ln w="9525">
            <a:noFill/>
            <a:miter lim="800000"/>
            <a:headEnd/>
            <a:tailEnd/>
          </a:ln>
        </p:spPr>
      </p:pic>
      <p:sp>
        <p:nvSpPr>
          <p:cNvPr id="7" name="Rektangel 7"/>
          <p:cNvSpPr/>
          <p:nvPr/>
        </p:nvSpPr>
        <p:spPr>
          <a:xfrm>
            <a:off x="899592" y="1772816"/>
            <a:ext cx="7380288" cy="3732212"/>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endParaRPr lang="da-DK" sz="1200" dirty="0">
              <a:latin typeface="Arial" pitchFamily="34" charset="0"/>
            </a:endParaRPr>
          </a:p>
        </p:txBody>
      </p:sp>
      <p:sp>
        <p:nvSpPr>
          <p:cNvPr id="9" name="Tekstboks 9"/>
          <p:cNvSpPr txBox="1">
            <a:spLocks noChangeArrowheads="1"/>
          </p:cNvSpPr>
          <p:nvPr/>
        </p:nvSpPr>
        <p:spPr bwMode="auto">
          <a:xfrm>
            <a:off x="1043608" y="2171700"/>
            <a:ext cx="6997700" cy="2677656"/>
          </a:xfrm>
          <a:prstGeom prst="rect">
            <a:avLst/>
          </a:prstGeom>
          <a:noFill/>
          <a:ln w="9525">
            <a:noFill/>
            <a:miter lim="800000"/>
            <a:headEnd/>
            <a:tailEnd/>
          </a:ln>
        </p:spPr>
        <p:txBody>
          <a:bodyPr>
            <a:spAutoFit/>
          </a:bodyPr>
          <a:lstStyle/>
          <a:p>
            <a:pPr marL="273050" indent="-6350" algn="ctr">
              <a:buNone/>
            </a:pPr>
            <a:r>
              <a:rPr lang="es-ES" sz="2800" dirty="0">
                <a:solidFill>
                  <a:srgbClr val="000000"/>
                </a:solidFill>
                <a:latin typeface="Times New Roman" pitchFamily="18" charset="0"/>
                <a:cs typeface="Times New Roman" pitchFamily="18" charset="0"/>
              </a:rPr>
              <a:t>“Esta presentación es un documento de trabajo y solo tiene carácter referencial. </a:t>
            </a:r>
          </a:p>
          <a:p>
            <a:pPr marL="273050" indent="-6350" algn="ctr">
              <a:buNone/>
            </a:pPr>
            <a:r>
              <a:rPr lang="es-ES" sz="2800" dirty="0">
                <a:solidFill>
                  <a:srgbClr val="000000"/>
                </a:solidFill>
                <a:latin typeface="Times New Roman" pitchFamily="18" charset="0"/>
                <a:cs typeface="Times New Roman" pitchFamily="18" charset="0"/>
              </a:rPr>
              <a:t> Para el proceso de licitación, el único documento válido son los Documentos de Licitación”</a:t>
            </a:r>
          </a:p>
          <a:p>
            <a:pPr lvl="2">
              <a:buFont typeface="Wingdings" pitchFamily="2" charset="2"/>
              <a:buChar char="ü"/>
            </a:pPr>
            <a:endParaRPr lang="da-DK" sz="2800" dirty="0"/>
          </a:p>
        </p:txBody>
      </p:sp>
    </p:spTree>
    <p:extLst>
      <p:ext uri="{BB962C8B-B14F-4D97-AF65-F5344CB8AC3E}">
        <p14:creationId xmlns:p14="http://schemas.microsoft.com/office/powerpoint/2010/main" val="1566041733"/>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PE"/>
          </a:p>
        </p:txBody>
      </p:sp>
      <p:sp>
        <p:nvSpPr>
          <p:cNvPr id="3" name="2 Título"/>
          <p:cNvSpPr>
            <a:spLocks noGrp="1"/>
          </p:cNvSpPr>
          <p:nvPr>
            <p:ph type="title"/>
          </p:nvPr>
        </p:nvSpPr>
        <p:spPr/>
        <p:txBody>
          <a:bodyPr/>
          <a:lstStyle/>
          <a:p>
            <a:endParaRPr lang="es-PE"/>
          </a:p>
        </p:txBody>
      </p:sp>
      <p:sp>
        <p:nvSpPr>
          <p:cNvPr id="4" name="3 Marcador de texto"/>
          <p:cNvSpPr>
            <a:spLocks noGrp="1"/>
          </p:cNvSpPr>
          <p:nvPr>
            <p:ph type="body" idx="13"/>
          </p:nvPr>
        </p:nvSpPr>
        <p:spPr/>
        <p:txBody>
          <a:bodyPr>
            <a:normAutofit fontScale="85000" lnSpcReduction="20000"/>
          </a:bodyPr>
          <a:lstStyle/>
          <a:p>
            <a:endParaRPr lang="es-PE"/>
          </a:p>
        </p:txBody>
      </p:sp>
      <p:pic>
        <p:nvPicPr>
          <p:cNvPr id="5" name="Billede 11" descr="dreamstime_Handshake.jpg"/>
          <p:cNvPicPr>
            <a:picLocks noChangeAspect="1"/>
          </p:cNvPicPr>
          <p:nvPr/>
        </p:nvPicPr>
        <p:blipFill>
          <a:blip r:embed="rId2"/>
          <a:srcRect/>
          <a:stretch>
            <a:fillRect/>
          </a:stretch>
        </p:blipFill>
        <p:spPr bwMode="auto">
          <a:xfrm>
            <a:off x="-7938" y="0"/>
            <a:ext cx="9153526" cy="6867525"/>
          </a:xfrm>
          <a:prstGeom prst="rect">
            <a:avLst/>
          </a:prstGeom>
          <a:noFill/>
          <a:ln w="9525">
            <a:noFill/>
            <a:miter lim="800000"/>
            <a:headEnd/>
            <a:tailEnd/>
          </a:ln>
        </p:spPr>
      </p:pic>
      <p:pic>
        <p:nvPicPr>
          <p:cNvPr id="6" name="11 Imagen" descr="Logo_provias_nac"/>
          <p:cNvPicPr>
            <a:picLocks noChangeAspect="1" noChangeArrowheads="1"/>
          </p:cNvPicPr>
          <p:nvPr/>
        </p:nvPicPr>
        <p:blipFill>
          <a:blip r:embed="rId3" cstate="print"/>
          <a:srcRect/>
          <a:stretch>
            <a:fillRect/>
          </a:stretch>
        </p:blipFill>
        <p:spPr bwMode="auto">
          <a:xfrm>
            <a:off x="69032" y="73652"/>
            <a:ext cx="5826107" cy="547036"/>
          </a:xfrm>
          <a:prstGeom prst="rect">
            <a:avLst/>
          </a:prstGeom>
          <a:noFill/>
          <a:ln w="9525">
            <a:noFill/>
            <a:miter lim="800000"/>
            <a:headEnd/>
            <a:tailEnd/>
          </a:ln>
        </p:spPr>
      </p:pic>
      <p:sp>
        <p:nvSpPr>
          <p:cNvPr id="7" name="Rektangel 7"/>
          <p:cNvSpPr/>
          <p:nvPr/>
        </p:nvSpPr>
        <p:spPr>
          <a:xfrm>
            <a:off x="683568" y="980728"/>
            <a:ext cx="7812336" cy="5112568"/>
          </a:xfrm>
          <a:prstGeom prst="rect">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endParaRPr lang="da-DK" sz="1200" dirty="0">
              <a:latin typeface="Arial" pitchFamily="34" charset="0"/>
            </a:endParaRPr>
          </a:p>
        </p:txBody>
      </p:sp>
      <p:sp>
        <p:nvSpPr>
          <p:cNvPr id="9" name="Tekstboks 9"/>
          <p:cNvSpPr txBox="1">
            <a:spLocks noChangeArrowheads="1"/>
          </p:cNvSpPr>
          <p:nvPr/>
        </p:nvSpPr>
        <p:spPr bwMode="auto">
          <a:xfrm>
            <a:off x="802854" y="1587102"/>
            <a:ext cx="7573764" cy="3693319"/>
          </a:xfrm>
          <a:prstGeom prst="rect">
            <a:avLst/>
          </a:prstGeom>
          <a:noFill/>
          <a:ln w="9525">
            <a:noFill/>
            <a:miter lim="800000"/>
            <a:headEnd/>
            <a:tailEnd/>
          </a:ln>
        </p:spPr>
        <p:txBody>
          <a:bodyPr wrap="square">
            <a:spAutoFit/>
          </a:bodyPr>
          <a:lstStyle/>
          <a:p>
            <a:pPr marL="273050" indent="-6350" algn="ctr"/>
            <a:r>
              <a:rPr lang="es-PE" sz="2600" dirty="0"/>
              <a:t>El Mejoramiento, Rehabilitación, Conservación por Niveles de Servicio y Operación del Corredor Vial se realizará a través de un solo contrato y tendrá una duración de 08 años.</a:t>
            </a:r>
          </a:p>
          <a:p>
            <a:pPr marL="273050" indent="-6350" algn="ctr"/>
            <a:endParaRPr lang="es-PE" sz="2600" dirty="0"/>
          </a:p>
          <a:p>
            <a:pPr marL="273050" indent="-6350" algn="ctr"/>
            <a:r>
              <a:rPr lang="es-MX" sz="2600" dirty="0"/>
              <a:t>Cuenta con un financiamiento parcial del Banco Interamericano de Desarrollo por lo que el proceso de selección y contratación se regirá por sus políticas de adquisiciones.</a:t>
            </a:r>
            <a:endParaRPr lang="da-DK" sz="2600" b="1" dirty="0"/>
          </a:p>
        </p:txBody>
      </p:sp>
    </p:spTree>
    <p:extLst>
      <p:ext uri="{BB962C8B-B14F-4D97-AF65-F5344CB8AC3E}">
        <p14:creationId xmlns:p14="http://schemas.microsoft.com/office/powerpoint/2010/main" val="407309624"/>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pic>
        <p:nvPicPr>
          <p:cNvPr id="10" name="11 Imagen" descr="Logo_provias_nac"/>
          <p:cNvPicPr>
            <a:picLocks noChangeAspect="1" noChangeArrowheads="1"/>
          </p:cNvPicPr>
          <p:nvPr/>
        </p:nvPicPr>
        <p:blipFill>
          <a:blip r:embed="rId3"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a:xfrm>
            <a:off x="145838" y="6303962"/>
            <a:ext cx="2847975" cy="365125"/>
          </a:xfrm>
        </p:spPr>
        <p:txBody>
          <a:bodyPr/>
          <a:lstStyle/>
          <a:p>
            <a:pPr defTabSz="801688"/>
            <a:r>
              <a:rPr lang="es-ES" b="1" dirty="0">
                <a:solidFill>
                  <a:schemeClr val="bg1"/>
                </a:solidFill>
              </a:rPr>
              <a:t>PROVÍAS NACIONAL </a:t>
            </a:r>
          </a:p>
          <a:p>
            <a:pPr defTabSz="801688"/>
            <a:r>
              <a:rPr lang="es-ES" b="1" dirty="0">
                <a:solidFill>
                  <a:schemeClr val="bg1"/>
                </a:solidFill>
              </a:rPr>
              <a:t>Marzo 2019</a:t>
            </a:r>
          </a:p>
          <a:p>
            <a:endParaRPr lang="es-PE" dirty="0"/>
          </a:p>
        </p:txBody>
      </p:sp>
      <p:pic>
        <p:nvPicPr>
          <p:cNvPr id="8" name="Picture 12" descr="LIMA_CANTA_HUAYLLAY"/>
          <p:cNvPicPr/>
          <p:nvPr/>
        </p:nvPicPr>
        <p:blipFill rotWithShape="1">
          <a:blip r:embed="rId5" cstate="print">
            <a:extLst>
              <a:ext uri="{28A0092B-C50C-407E-A947-70E740481C1C}">
                <a14:useLocalDpi xmlns:a14="http://schemas.microsoft.com/office/drawing/2010/main" val="0"/>
              </a:ext>
            </a:extLst>
          </a:blip>
          <a:srcRect l="8872" t="11237" r="8664" b="21326"/>
          <a:stretch/>
        </p:blipFill>
        <p:spPr bwMode="auto">
          <a:xfrm>
            <a:off x="4139953" y="739909"/>
            <a:ext cx="4824536" cy="4201259"/>
          </a:xfrm>
          <a:prstGeom prst="rect">
            <a:avLst/>
          </a:prstGeom>
          <a:noFill/>
          <a:ln>
            <a:noFill/>
          </a:ln>
        </p:spPr>
      </p:pic>
      <p:sp>
        <p:nvSpPr>
          <p:cNvPr id="4" name="Rectangle 1"/>
          <p:cNvSpPr>
            <a:spLocks noChangeArrowheads="1"/>
          </p:cNvSpPr>
          <p:nvPr/>
        </p:nvSpPr>
        <p:spPr bwMode="auto">
          <a:xfrm>
            <a:off x="1827213" y="2987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1275" fontAlgn="base">
              <a:spcBef>
                <a:spcPct val="0"/>
              </a:spcBef>
              <a:spcAft>
                <a:spcPct val="0"/>
              </a:spcAft>
              <a:tabLst>
                <a:tab pos="-914400" algn="l"/>
                <a:tab pos="-457200" algn="l"/>
              </a:tabLst>
              <a:defRPr>
                <a:solidFill>
                  <a:schemeClr val="tx1"/>
                </a:solidFill>
                <a:latin typeface="Arial" pitchFamily="34" charset="0"/>
                <a:cs typeface="Arial" pitchFamily="34" charset="0"/>
              </a:defRPr>
            </a:lvl1pPr>
            <a:lvl2pPr fontAlgn="base">
              <a:spcBef>
                <a:spcPct val="0"/>
              </a:spcBef>
              <a:spcAft>
                <a:spcPct val="0"/>
              </a:spcAft>
              <a:tabLst>
                <a:tab pos="-914400" algn="l"/>
                <a:tab pos="-457200" algn="l"/>
              </a:tabLst>
              <a:defRPr>
                <a:solidFill>
                  <a:schemeClr val="tx1"/>
                </a:solidFill>
                <a:latin typeface="Arial" pitchFamily="34" charset="0"/>
                <a:cs typeface="Arial" pitchFamily="34" charset="0"/>
              </a:defRPr>
            </a:lvl2pPr>
            <a:lvl3pPr fontAlgn="base">
              <a:spcBef>
                <a:spcPct val="0"/>
              </a:spcBef>
              <a:spcAft>
                <a:spcPct val="0"/>
              </a:spcAft>
              <a:tabLst>
                <a:tab pos="-914400" algn="l"/>
                <a:tab pos="-457200" algn="l"/>
              </a:tabLst>
              <a:defRPr>
                <a:solidFill>
                  <a:schemeClr val="tx1"/>
                </a:solidFill>
                <a:latin typeface="Arial" pitchFamily="34" charset="0"/>
                <a:cs typeface="Arial" pitchFamily="34" charset="0"/>
              </a:defRPr>
            </a:lvl3pPr>
            <a:lvl4pPr fontAlgn="base">
              <a:spcBef>
                <a:spcPct val="0"/>
              </a:spcBef>
              <a:spcAft>
                <a:spcPct val="0"/>
              </a:spcAft>
              <a:tabLst>
                <a:tab pos="-914400" algn="l"/>
                <a:tab pos="-457200" algn="l"/>
              </a:tabLst>
              <a:defRPr>
                <a:solidFill>
                  <a:schemeClr val="tx1"/>
                </a:solidFill>
                <a:latin typeface="Arial" pitchFamily="34" charset="0"/>
                <a:cs typeface="Arial" pitchFamily="34" charset="0"/>
              </a:defRPr>
            </a:lvl4pPr>
            <a:lvl5pPr fontAlgn="base">
              <a:spcBef>
                <a:spcPct val="0"/>
              </a:spcBef>
              <a:spcAft>
                <a:spcPct val="0"/>
              </a:spcAft>
              <a:tabLst>
                <a:tab pos="-914400" algn="l"/>
                <a:tab pos="-457200" algn="l"/>
              </a:tabLst>
              <a:defRPr>
                <a:solidFill>
                  <a:schemeClr val="tx1"/>
                </a:solidFill>
                <a:latin typeface="Arial" pitchFamily="34" charset="0"/>
                <a:cs typeface="Arial" pitchFamily="34" charset="0"/>
              </a:defRPr>
            </a:lvl5pPr>
            <a:lvl6pPr fontAlgn="base">
              <a:spcBef>
                <a:spcPct val="0"/>
              </a:spcBef>
              <a:spcAft>
                <a:spcPct val="0"/>
              </a:spcAft>
              <a:tabLst>
                <a:tab pos="-914400" algn="l"/>
                <a:tab pos="-457200" algn="l"/>
              </a:tabLst>
              <a:defRPr>
                <a:solidFill>
                  <a:schemeClr val="tx1"/>
                </a:solidFill>
                <a:latin typeface="Arial" pitchFamily="34" charset="0"/>
                <a:cs typeface="Arial" pitchFamily="34" charset="0"/>
              </a:defRPr>
            </a:lvl6pPr>
            <a:lvl7pPr fontAlgn="base">
              <a:spcBef>
                <a:spcPct val="0"/>
              </a:spcBef>
              <a:spcAft>
                <a:spcPct val="0"/>
              </a:spcAft>
              <a:tabLst>
                <a:tab pos="-914400" algn="l"/>
                <a:tab pos="-457200" algn="l"/>
              </a:tabLst>
              <a:defRPr>
                <a:solidFill>
                  <a:schemeClr val="tx1"/>
                </a:solidFill>
                <a:latin typeface="Arial" pitchFamily="34" charset="0"/>
                <a:cs typeface="Arial" pitchFamily="34" charset="0"/>
              </a:defRPr>
            </a:lvl7pPr>
            <a:lvl8pPr fontAlgn="base">
              <a:spcBef>
                <a:spcPct val="0"/>
              </a:spcBef>
              <a:spcAft>
                <a:spcPct val="0"/>
              </a:spcAft>
              <a:tabLst>
                <a:tab pos="-914400" algn="l"/>
                <a:tab pos="-457200" algn="l"/>
              </a:tabLst>
              <a:defRPr>
                <a:solidFill>
                  <a:schemeClr val="tx1"/>
                </a:solidFill>
                <a:latin typeface="Arial" pitchFamily="34" charset="0"/>
                <a:cs typeface="Arial" pitchFamily="34" charset="0"/>
              </a:defRPr>
            </a:lvl8pPr>
            <a:lvl9pPr fontAlgn="base">
              <a:spcBef>
                <a:spcPct val="0"/>
              </a:spcBef>
              <a:spcAft>
                <a:spcPct val="0"/>
              </a:spcAft>
              <a:tabLst>
                <a:tab pos="-914400" algn="l"/>
                <a:tab pos="-457200" algn="l"/>
              </a:tabLst>
              <a:defRPr>
                <a:solidFill>
                  <a:schemeClr val="tx1"/>
                </a:solidFill>
                <a:latin typeface="Arial" pitchFamily="34" charset="0"/>
                <a:cs typeface="Arial" pitchFamily="34" charset="0"/>
              </a:defRPr>
            </a:lvl9pPr>
          </a:lstStyle>
          <a:p>
            <a:pPr marL="0" marR="0" lvl="0" indent="41275" algn="l" defTabSz="914400" rtl="0" eaLnBrk="1" fontAlgn="base" latinLnBrk="0" hangingPunct="1">
              <a:lnSpc>
                <a:spcPct val="100000"/>
              </a:lnSpc>
              <a:spcBef>
                <a:spcPct val="0"/>
              </a:spcBef>
              <a:spcAft>
                <a:spcPct val="0"/>
              </a:spcAft>
              <a:buClrTx/>
              <a:buSzTx/>
              <a:buFontTx/>
              <a:buNone/>
              <a:tabLst>
                <a:tab pos="-914400" algn="l"/>
                <a:tab pos="-457200" algn="l"/>
              </a:tabLst>
            </a:pPr>
            <a:endParaRPr kumimoji="0" lang="es-PE" altLang="es-PE" sz="1800" b="0" i="0" u="none" strike="noStrike" cap="none" normalizeH="0" baseline="0">
              <a:ln>
                <a:noFill/>
              </a:ln>
              <a:solidFill>
                <a:schemeClr val="tx1"/>
              </a:solidFill>
              <a:effectLst/>
              <a:latin typeface="Arial" pitchFamily="34" charset="0"/>
              <a:cs typeface="Arial" pitchFamily="34" charset="0"/>
            </a:endParaRPr>
          </a:p>
        </p:txBody>
      </p:sp>
      <p:pic>
        <p:nvPicPr>
          <p:cNvPr id="9" name="8 Imagen"/>
          <p:cNvPicPr/>
          <p:nvPr/>
        </p:nvPicPr>
        <p:blipFill>
          <a:blip r:embed="rId6">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graphicFrame>
        <p:nvGraphicFramePr>
          <p:cNvPr id="11" name="3 Marcador de contenido"/>
          <p:cNvGraphicFramePr>
            <a:graphicFrameLocks/>
          </p:cNvGraphicFramePr>
          <p:nvPr>
            <p:extLst>
              <p:ext uri="{D42A27DB-BD31-4B8C-83A1-F6EECF244321}">
                <p14:modId xmlns:p14="http://schemas.microsoft.com/office/powerpoint/2010/main" val="4178200721"/>
              </p:ext>
            </p:extLst>
          </p:nvPr>
        </p:nvGraphicFramePr>
        <p:xfrm>
          <a:off x="45704" y="4980738"/>
          <a:ext cx="8954524" cy="118456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13 Rectángulo"/>
          <p:cNvSpPr/>
          <p:nvPr/>
        </p:nvSpPr>
        <p:spPr>
          <a:xfrm>
            <a:off x="254149" y="1692781"/>
            <a:ext cx="3146127" cy="3046988"/>
          </a:xfrm>
          <a:prstGeom prst="rect">
            <a:avLst/>
          </a:prstGeom>
        </p:spPr>
        <p:txBody>
          <a:bodyPr wrap="square">
            <a:spAutoFit/>
          </a:bodyPr>
          <a:lstStyle/>
          <a:p>
            <a:pPr algn="just"/>
            <a:r>
              <a:rPr lang="pt-BR" sz="1600" dirty="0"/>
              <a:t>El corredor vial Lima-Canta-</a:t>
            </a:r>
            <a:r>
              <a:rPr lang="pt-BR" sz="1600" dirty="0" err="1"/>
              <a:t>Huayllay</a:t>
            </a:r>
            <a:r>
              <a:rPr lang="pt-BR" sz="1600" dirty="0"/>
              <a:t> - Dv. Cochamarca -Empalme PE 3N</a:t>
            </a:r>
            <a:r>
              <a:rPr lang="es-PE" sz="1600" dirty="0"/>
              <a:t>, se ubica en la parte central del país, en la Región Lima (Provincia de Canta), Junín (Provincia de Yauli) y Pasco (Provincia de Pasco).</a:t>
            </a:r>
          </a:p>
          <a:p>
            <a:pPr algn="just"/>
            <a:r>
              <a:rPr lang="es-PE" sz="1600" dirty="0"/>
              <a:t>Inicia en Lima en el Km.21+500 de la Av. Túpac Amaru y culmina en el Emp. PE-3N (a la altura del Km. 109) cerca al Dv. Pasco. </a:t>
            </a:r>
          </a:p>
        </p:txBody>
      </p:sp>
      <p:sp>
        <p:nvSpPr>
          <p:cNvPr id="15" name="14 Rectángulo"/>
          <p:cNvSpPr/>
          <p:nvPr/>
        </p:nvSpPr>
        <p:spPr>
          <a:xfrm>
            <a:off x="179512" y="980728"/>
            <a:ext cx="7128792" cy="400110"/>
          </a:xfrm>
          <a:prstGeom prst="rect">
            <a:avLst/>
          </a:prstGeom>
        </p:spPr>
        <p:txBody>
          <a:bodyPr wrap="square">
            <a:spAutoFit/>
          </a:bodyPr>
          <a:lstStyle/>
          <a:p>
            <a:r>
              <a:rPr lang="es-PE" sz="2000" b="1" dirty="0"/>
              <a:t>UBICACIÓN DEL PROYECTO</a:t>
            </a:r>
          </a:p>
        </p:txBody>
      </p:sp>
    </p:spTree>
    <p:extLst>
      <p:ext uri="{BB962C8B-B14F-4D97-AF65-F5344CB8AC3E}">
        <p14:creationId xmlns:p14="http://schemas.microsoft.com/office/powerpoint/2010/main" val="125746705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defTabSz="801688"/>
            <a:r>
              <a:rPr lang="es-ES" dirty="0">
                <a:solidFill>
                  <a:schemeClr val="bg1"/>
                </a:solidFill>
              </a:rPr>
              <a:t>PROVÍAS NACIONAL </a:t>
            </a:r>
          </a:p>
          <a:p>
            <a:pPr defTabSz="801688"/>
            <a:r>
              <a:rPr lang="es-ES" dirty="0">
                <a:solidFill>
                  <a:schemeClr val="bg1"/>
                </a:solidFill>
              </a:rPr>
              <a:t>Marzo 2019</a:t>
            </a: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3"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323528" y="2144732"/>
            <a:ext cx="8564174" cy="3924151"/>
          </a:xfrm>
          <a:prstGeom prst="rect">
            <a:avLst/>
          </a:prstGeom>
        </p:spPr>
        <p:txBody>
          <a:bodyPr wrap="square">
            <a:spAutoFit/>
          </a:bodyPr>
          <a:lstStyle/>
          <a:p>
            <a:pPr algn="just"/>
            <a:r>
              <a:rPr lang="es-PE" sz="2000" dirty="0"/>
              <a:t>El objetivo del contrato es ejecutar las:</a:t>
            </a:r>
          </a:p>
          <a:p>
            <a:r>
              <a:rPr lang="es-PE" sz="2000" dirty="0"/>
              <a:t>	1. Obras Iniciales (</a:t>
            </a:r>
            <a:r>
              <a:rPr lang="es-PE" sz="2000" b="1" dirty="0">
                <a:solidFill>
                  <a:srgbClr val="0000FF"/>
                </a:solidFill>
              </a:rPr>
              <a:t>OI</a:t>
            </a:r>
            <a:r>
              <a:rPr lang="es-PE" sz="2000" dirty="0"/>
              <a:t>),</a:t>
            </a:r>
          </a:p>
          <a:p>
            <a:r>
              <a:rPr lang="es-PE" sz="2000" dirty="0"/>
              <a:t>	2. Obras Complementarias (</a:t>
            </a:r>
            <a:r>
              <a:rPr lang="es-PE" sz="2000" b="1" dirty="0">
                <a:solidFill>
                  <a:srgbClr val="0000FF"/>
                </a:solidFill>
              </a:rPr>
              <a:t>OC</a:t>
            </a:r>
            <a:r>
              <a:rPr lang="es-PE" sz="2000" dirty="0"/>
              <a:t>),</a:t>
            </a:r>
          </a:p>
          <a:p>
            <a:r>
              <a:rPr lang="es-PE" sz="2000" dirty="0"/>
              <a:t>	3. Obras Programadas (</a:t>
            </a:r>
            <a:r>
              <a:rPr lang="es-PE" sz="2000" b="1" dirty="0">
                <a:solidFill>
                  <a:srgbClr val="0000FF"/>
                </a:solidFill>
              </a:rPr>
              <a:t>OP</a:t>
            </a:r>
            <a:r>
              <a:rPr lang="es-PE" sz="2000" dirty="0"/>
              <a:t>),</a:t>
            </a:r>
          </a:p>
          <a:p>
            <a:r>
              <a:rPr lang="es-PE" sz="2000" dirty="0"/>
              <a:t>	4. Conservación (</a:t>
            </a:r>
            <a:r>
              <a:rPr lang="es-PE" sz="2000" b="1" dirty="0">
                <a:solidFill>
                  <a:srgbClr val="0000FF"/>
                </a:solidFill>
              </a:rPr>
              <a:t>C</a:t>
            </a:r>
            <a:r>
              <a:rPr lang="es-PE" sz="2000" dirty="0"/>
              <a:t>), </a:t>
            </a:r>
          </a:p>
          <a:p>
            <a:r>
              <a:rPr lang="es-PE" sz="2000" dirty="0"/>
              <a:t>             5. Atenciones Especiales (</a:t>
            </a:r>
            <a:r>
              <a:rPr lang="es-PE" sz="2000" b="1" dirty="0">
                <a:solidFill>
                  <a:srgbClr val="0000FF"/>
                </a:solidFill>
              </a:rPr>
              <a:t>AE</a:t>
            </a:r>
            <a:r>
              <a:rPr lang="es-PE" sz="2000" dirty="0"/>
              <a:t>), </a:t>
            </a:r>
          </a:p>
          <a:p>
            <a:r>
              <a:rPr lang="es-PE" sz="2000" dirty="0"/>
              <a:t>	6. Asistencia al Usuario (</a:t>
            </a:r>
            <a:r>
              <a:rPr lang="es-PE" sz="2000" b="1" dirty="0">
                <a:solidFill>
                  <a:srgbClr val="0000FF"/>
                </a:solidFill>
              </a:rPr>
              <a:t>AU</a:t>
            </a:r>
            <a:r>
              <a:rPr lang="es-PE" sz="2000" dirty="0"/>
              <a:t>),</a:t>
            </a:r>
          </a:p>
          <a:p>
            <a:pPr algn="just"/>
            <a:r>
              <a:rPr lang="es-PE" sz="2000" dirty="0"/>
              <a:t>de la infraestructura vial de un conjunto de tramos de la red vial, garantizando adecuadas condiciones de transitabilidad y seguridad vial, de forma de satisfacer los indicadores establecidos en la Sección VII (estándares e índice de servicio), que garanticen un servicio de carreteras de calidad.</a:t>
            </a:r>
          </a:p>
        </p:txBody>
      </p:sp>
      <p:sp>
        <p:nvSpPr>
          <p:cNvPr id="3" name="2 Rectángulo"/>
          <p:cNvSpPr/>
          <p:nvPr/>
        </p:nvSpPr>
        <p:spPr>
          <a:xfrm>
            <a:off x="323528" y="980728"/>
            <a:ext cx="6480720" cy="707886"/>
          </a:xfrm>
          <a:prstGeom prst="rect">
            <a:avLst/>
          </a:prstGeom>
        </p:spPr>
        <p:txBody>
          <a:bodyPr wrap="square">
            <a:spAutoFit/>
          </a:bodyPr>
          <a:lstStyle/>
          <a:p>
            <a:pPr algn="ctr"/>
            <a:r>
              <a:rPr lang="es-PE" sz="4000" b="1" dirty="0">
                <a:solidFill>
                  <a:schemeClr val="bg1"/>
                </a:solidFill>
              </a:rPr>
              <a:t>OBJETO GENERAL </a:t>
            </a:r>
          </a:p>
        </p:txBody>
      </p:sp>
      <p:pic>
        <p:nvPicPr>
          <p:cNvPr id="8" name="7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719836865"/>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18 Conector recto"/>
          <p:cNvCxnSpPr/>
          <p:nvPr/>
        </p:nvCxnSpPr>
        <p:spPr>
          <a:xfrm flipV="1">
            <a:off x="772569" y="2001241"/>
            <a:ext cx="8143494" cy="3914"/>
          </a:xfrm>
          <a:prstGeom prst="line">
            <a:avLst/>
          </a:prstGeom>
          <a:ln>
            <a:solidFill>
              <a:srgbClr val="FF0000"/>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6 Elipse"/>
          <p:cNvSpPr/>
          <p:nvPr/>
        </p:nvSpPr>
        <p:spPr>
          <a:xfrm>
            <a:off x="613413" y="1809241"/>
            <a:ext cx="807960" cy="36458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Lima</a:t>
            </a:r>
          </a:p>
        </p:txBody>
      </p:sp>
      <p:sp>
        <p:nvSpPr>
          <p:cNvPr id="11" name="7 Elipse"/>
          <p:cNvSpPr/>
          <p:nvPr/>
        </p:nvSpPr>
        <p:spPr>
          <a:xfrm>
            <a:off x="2594716" y="1813156"/>
            <a:ext cx="958633" cy="39182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Canta</a:t>
            </a:r>
          </a:p>
        </p:txBody>
      </p:sp>
      <p:sp>
        <p:nvSpPr>
          <p:cNvPr id="12" name="8 Elipse"/>
          <p:cNvSpPr/>
          <p:nvPr/>
        </p:nvSpPr>
        <p:spPr>
          <a:xfrm>
            <a:off x="4665319" y="1809241"/>
            <a:ext cx="1311382" cy="395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Huayllay</a:t>
            </a:r>
          </a:p>
        </p:txBody>
      </p:sp>
      <p:sp>
        <p:nvSpPr>
          <p:cNvPr id="13" name="9 Elipse"/>
          <p:cNvSpPr/>
          <p:nvPr/>
        </p:nvSpPr>
        <p:spPr>
          <a:xfrm>
            <a:off x="6433632" y="1809241"/>
            <a:ext cx="1343624" cy="395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200" b="1" dirty="0" err="1">
                <a:solidFill>
                  <a:prstClr val="black"/>
                </a:solidFill>
                <a:latin typeface="Arial Narrow" pitchFamily="34" charset="0"/>
                <a:cs typeface="Arial" pitchFamily="34" charset="0"/>
              </a:rPr>
              <a:t>Dv</a:t>
            </a:r>
            <a:r>
              <a:rPr lang="es-PE" sz="1200" b="1" dirty="0">
                <a:solidFill>
                  <a:prstClr val="black"/>
                </a:solidFill>
                <a:latin typeface="Arial Narrow" pitchFamily="34" charset="0"/>
                <a:cs typeface="Arial" pitchFamily="34" charset="0"/>
              </a:rPr>
              <a:t>.</a:t>
            </a:r>
          </a:p>
          <a:p>
            <a:pPr algn="ctr"/>
            <a:r>
              <a:rPr lang="es-PE" sz="1200" b="1" dirty="0">
                <a:solidFill>
                  <a:prstClr val="black"/>
                </a:solidFill>
                <a:latin typeface="Arial Narrow" pitchFamily="34" charset="0"/>
                <a:cs typeface="Arial" pitchFamily="34" charset="0"/>
              </a:rPr>
              <a:t>Cochamarca</a:t>
            </a:r>
          </a:p>
        </p:txBody>
      </p:sp>
      <p:sp>
        <p:nvSpPr>
          <p:cNvPr id="14" name="10 Elipse"/>
          <p:cNvSpPr/>
          <p:nvPr/>
        </p:nvSpPr>
        <p:spPr>
          <a:xfrm>
            <a:off x="8045660" y="1821459"/>
            <a:ext cx="918828" cy="38352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b="1" dirty="0">
                <a:solidFill>
                  <a:prstClr val="black"/>
                </a:solidFill>
                <a:cs typeface="Arial" pitchFamily="34" charset="0"/>
              </a:rPr>
              <a:t>Emp. PE-3N</a:t>
            </a:r>
          </a:p>
        </p:txBody>
      </p:sp>
      <p:sp>
        <p:nvSpPr>
          <p:cNvPr id="16" name="16 Cerrar llave"/>
          <p:cNvSpPr/>
          <p:nvPr/>
        </p:nvSpPr>
        <p:spPr>
          <a:xfrm rot="16200000">
            <a:off x="1664739" y="318538"/>
            <a:ext cx="336708" cy="2489528"/>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79.47 Km.</a:t>
            </a:r>
          </a:p>
        </p:txBody>
      </p:sp>
      <p:sp>
        <p:nvSpPr>
          <p:cNvPr id="17" name="16 Cerrar llave"/>
          <p:cNvSpPr/>
          <p:nvPr/>
        </p:nvSpPr>
        <p:spPr>
          <a:xfrm rot="16200000">
            <a:off x="4069824" y="407406"/>
            <a:ext cx="336708" cy="2320642"/>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95.200 Km.</a:t>
            </a:r>
          </a:p>
        </p:txBody>
      </p:sp>
      <p:sp>
        <p:nvSpPr>
          <p:cNvPr id="18" name="16 Cerrar llave"/>
          <p:cNvSpPr/>
          <p:nvPr/>
        </p:nvSpPr>
        <p:spPr>
          <a:xfrm rot="16200000">
            <a:off x="6054154" y="739295"/>
            <a:ext cx="336708" cy="1648013"/>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15.658 Km.</a:t>
            </a:r>
          </a:p>
        </p:txBody>
      </p:sp>
      <p:sp>
        <p:nvSpPr>
          <p:cNvPr id="19" name="16 Cerrar llave"/>
          <p:cNvSpPr/>
          <p:nvPr/>
        </p:nvSpPr>
        <p:spPr>
          <a:xfrm rot="16200000">
            <a:off x="7608563" y="832224"/>
            <a:ext cx="337386" cy="146148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13.468 Km.</a:t>
            </a:r>
          </a:p>
        </p:txBody>
      </p:sp>
      <p:sp>
        <p:nvSpPr>
          <p:cNvPr id="23" name="22 CuadroTexto"/>
          <p:cNvSpPr txBox="1"/>
          <p:nvPr/>
        </p:nvSpPr>
        <p:spPr>
          <a:xfrm>
            <a:off x="1659792" y="1124744"/>
            <a:ext cx="224632" cy="303625"/>
          </a:xfrm>
          <a:prstGeom prst="rect">
            <a:avLst/>
          </a:prstGeom>
          <a:noFill/>
        </p:spPr>
        <p:txBody>
          <a:bodyPr wrap="square" rtlCol="0">
            <a:spAutoFit/>
          </a:bodyPr>
          <a:lstStyle/>
          <a:p>
            <a:r>
              <a:rPr lang="es-PE" dirty="0">
                <a:solidFill>
                  <a:prstClr val="black"/>
                </a:solidFill>
              </a:rPr>
              <a:t>1</a:t>
            </a:r>
          </a:p>
        </p:txBody>
      </p:sp>
      <p:sp>
        <p:nvSpPr>
          <p:cNvPr id="24" name="23 CuadroTexto"/>
          <p:cNvSpPr txBox="1"/>
          <p:nvPr/>
        </p:nvSpPr>
        <p:spPr>
          <a:xfrm>
            <a:off x="6110192" y="1124744"/>
            <a:ext cx="224632" cy="303625"/>
          </a:xfrm>
          <a:prstGeom prst="rect">
            <a:avLst/>
          </a:prstGeom>
          <a:noFill/>
        </p:spPr>
        <p:txBody>
          <a:bodyPr wrap="square" rtlCol="0">
            <a:spAutoFit/>
          </a:bodyPr>
          <a:lstStyle/>
          <a:p>
            <a:r>
              <a:rPr lang="es-PE" dirty="0">
                <a:solidFill>
                  <a:prstClr val="black"/>
                </a:solidFill>
              </a:rPr>
              <a:t>3</a:t>
            </a:r>
          </a:p>
        </p:txBody>
      </p:sp>
      <p:sp>
        <p:nvSpPr>
          <p:cNvPr id="25" name="24 CuadroTexto"/>
          <p:cNvSpPr txBox="1"/>
          <p:nvPr/>
        </p:nvSpPr>
        <p:spPr>
          <a:xfrm>
            <a:off x="7628695" y="1151848"/>
            <a:ext cx="224632" cy="303625"/>
          </a:xfrm>
          <a:prstGeom prst="rect">
            <a:avLst/>
          </a:prstGeom>
          <a:noFill/>
        </p:spPr>
        <p:txBody>
          <a:bodyPr wrap="square" rtlCol="0">
            <a:spAutoFit/>
          </a:bodyPr>
          <a:lstStyle/>
          <a:p>
            <a:r>
              <a:rPr lang="es-PE" dirty="0">
                <a:solidFill>
                  <a:prstClr val="black"/>
                </a:solidFill>
              </a:rPr>
              <a:t>4</a:t>
            </a:r>
          </a:p>
        </p:txBody>
      </p:sp>
      <p:sp>
        <p:nvSpPr>
          <p:cNvPr id="26" name="25 CuadroTexto"/>
          <p:cNvSpPr txBox="1"/>
          <p:nvPr/>
        </p:nvSpPr>
        <p:spPr>
          <a:xfrm>
            <a:off x="4064878" y="1124744"/>
            <a:ext cx="224632" cy="303625"/>
          </a:xfrm>
          <a:prstGeom prst="rect">
            <a:avLst/>
          </a:prstGeom>
          <a:noFill/>
        </p:spPr>
        <p:txBody>
          <a:bodyPr wrap="square" rtlCol="0">
            <a:spAutoFit/>
          </a:bodyPr>
          <a:lstStyle/>
          <a:p>
            <a:r>
              <a:rPr lang="es-PE" dirty="0">
                <a:solidFill>
                  <a:prstClr val="black"/>
                </a:solidFill>
              </a:rPr>
              <a:t>2</a:t>
            </a:r>
          </a:p>
        </p:txBody>
      </p:sp>
      <p:sp>
        <p:nvSpPr>
          <p:cNvPr id="66" name="65 Rectángulo"/>
          <p:cNvSpPr/>
          <p:nvPr/>
        </p:nvSpPr>
        <p:spPr>
          <a:xfrm>
            <a:off x="1754313" y="574080"/>
            <a:ext cx="5337967" cy="400110"/>
          </a:xfrm>
          <a:prstGeom prst="rect">
            <a:avLst/>
          </a:prstGeom>
        </p:spPr>
        <p:txBody>
          <a:bodyPr wrap="square">
            <a:spAutoFit/>
          </a:bodyPr>
          <a:lstStyle/>
          <a:p>
            <a:pPr algn="ctr"/>
            <a:r>
              <a:rPr lang="es-PE" sz="2000" b="1" u="sng" dirty="0"/>
              <a:t>Situación actual</a:t>
            </a:r>
            <a:endParaRPr lang="es-PE" sz="1600" b="1" u="sng" dirty="0"/>
          </a:p>
        </p:txBody>
      </p:sp>
      <p:sp>
        <p:nvSpPr>
          <p:cNvPr id="89" name="1 Rectángulo redondeado"/>
          <p:cNvSpPr/>
          <p:nvPr/>
        </p:nvSpPr>
        <p:spPr>
          <a:xfrm>
            <a:off x="1372584" y="4420182"/>
            <a:ext cx="1692000" cy="1388849"/>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sz="1150" b="1" dirty="0">
                <a:solidFill>
                  <a:schemeClr val="tx1"/>
                </a:solidFill>
                <a:latin typeface="Arial" pitchFamily="34" charset="0"/>
                <a:cs typeface="Arial" pitchFamily="34" charset="0"/>
              </a:rPr>
              <a:t>Carretera asfaltada con mezcla asfáltica en caliente, con sectores dañados por el Fenómeno El Niño</a:t>
            </a:r>
          </a:p>
        </p:txBody>
      </p:sp>
      <p:grpSp>
        <p:nvGrpSpPr>
          <p:cNvPr id="90" name="89 Grupo"/>
          <p:cNvGrpSpPr/>
          <p:nvPr/>
        </p:nvGrpSpPr>
        <p:grpSpPr>
          <a:xfrm>
            <a:off x="157599" y="4272399"/>
            <a:ext cx="1572235" cy="1604873"/>
            <a:chOff x="136079" y="5013176"/>
            <a:chExt cx="914611" cy="812785"/>
          </a:xfrm>
        </p:grpSpPr>
        <p:sp>
          <p:nvSpPr>
            <p:cNvPr id="91" name="90 Flecha derecha"/>
            <p:cNvSpPr/>
            <p:nvPr/>
          </p:nvSpPr>
          <p:spPr>
            <a:xfrm>
              <a:off x="136079" y="5013176"/>
              <a:ext cx="679362" cy="765929"/>
            </a:xfrm>
            <a:prstGeom prst="rightArrow">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sp>
        <p:grpSp>
          <p:nvGrpSpPr>
            <p:cNvPr id="92" name="91 Grupo"/>
            <p:cNvGrpSpPr/>
            <p:nvPr/>
          </p:nvGrpSpPr>
          <p:grpSpPr>
            <a:xfrm>
              <a:off x="176199" y="5123284"/>
              <a:ext cx="874491" cy="702677"/>
              <a:chOff x="32809" y="107383"/>
              <a:chExt cx="874491" cy="702677"/>
            </a:xfrm>
          </p:grpSpPr>
          <p:sp>
            <p:nvSpPr>
              <p:cNvPr id="93" name="92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4" name="93 Rectángulo"/>
              <p:cNvSpPr/>
              <p:nvPr/>
            </p:nvSpPr>
            <p:spPr>
              <a:xfrm>
                <a:off x="32809" y="107383"/>
                <a:ext cx="522133"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lvl="0" algn="ctr" defTabSz="622300">
                  <a:lnSpc>
                    <a:spcPct val="90000"/>
                  </a:lnSpc>
                  <a:spcBef>
                    <a:spcPct val="0"/>
                  </a:spcBef>
                  <a:spcAft>
                    <a:spcPct val="35000"/>
                  </a:spcAft>
                </a:pPr>
                <a:r>
                  <a:rPr lang="es-PE" sz="1400" b="1" kern="1200" dirty="0">
                    <a:solidFill>
                      <a:schemeClr val="tx1"/>
                    </a:solidFill>
                  </a:rPr>
                  <a:t>ESTADO DE LA VIA</a:t>
                </a:r>
              </a:p>
            </p:txBody>
          </p:sp>
        </p:grpSp>
      </p:grpSp>
      <p:sp>
        <p:nvSpPr>
          <p:cNvPr id="95" name="1 Rectángulo redondeado"/>
          <p:cNvSpPr/>
          <p:nvPr/>
        </p:nvSpPr>
        <p:spPr>
          <a:xfrm>
            <a:off x="3172784" y="4941168"/>
            <a:ext cx="1692000" cy="870927"/>
          </a:xfrm>
          <a:prstGeom prst="roundRect">
            <a:avLst/>
          </a:prstGeom>
          <a:solidFill>
            <a:schemeClr val="accent3">
              <a:lumMod val="75000"/>
            </a:schemeClr>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b="1" dirty="0">
                <a:solidFill>
                  <a:schemeClr val="tx1"/>
                </a:solidFill>
                <a:latin typeface="Arial" pitchFamily="34" charset="0"/>
                <a:cs typeface="Arial" pitchFamily="34" charset="0"/>
              </a:rPr>
              <a:t>Carretera con tramos a nivel de base, explanaciones y afirmada </a:t>
            </a:r>
          </a:p>
        </p:txBody>
      </p:sp>
      <p:sp>
        <p:nvSpPr>
          <p:cNvPr id="96" name="1 Rectángulo redondeado"/>
          <p:cNvSpPr/>
          <p:nvPr/>
        </p:nvSpPr>
        <p:spPr>
          <a:xfrm>
            <a:off x="5112248" y="4436997"/>
            <a:ext cx="1692000" cy="1388849"/>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sz="1150" b="1" dirty="0">
                <a:solidFill>
                  <a:schemeClr val="tx1"/>
                </a:solidFill>
                <a:latin typeface="Arial" pitchFamily="34" charset="0"/>
                <a:cs typeface="Arial" pitchFamily="34" charset="0"/>
              </a:rPr>
              <a:t>Carretera asfaltada con mezcla asfáltica en caliente y capa de Micropavimento</a:t>
            </a:r>
          </a:p>
        </p:txBody>
      </p:sp>
      <p:sp>
        <p:nvSpPr>
          <p:cNvPr id="97" name="1 Rectángulo redondeado"/>
          <p:cNvSpPr/>
          <p:nvPr/>
        </p:nvSpPr>
        <p:spPr>
          <a:xfrm>
            <a:off x="7056464" y="4455580"/>
            <a:ext cx="1692000" cy="1388849"/>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sz="1150" b="1" dirty="0">
                <a:solidFill>
                  <a:schemeClr val="tx1"/>
                </a:solidFill>
                <a:latin typeface="Arial" pitchFamily="34" charset="0"/>
                <a:cs typeface="Arial" pitchFamily="34" charset="0"/>
              </a:rPr>
              <a:t>Carretera asfaltada con mezcla asfáltica en caliente y capa de Micropavimento</a:t>
            </a:r>
          </a:p>
        </p:txBody>
      </p:sp>
      <p:pic>
        <p:nvPicPr>
          <p:cNvPr id="98" name="97 Imagen"/>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944761" y="2618682"/>
            <a:ext cx="1989731" cy="1530398"/>
          </a:xfrm>
          <a:prstGeom prst="rect">
            <a:avLst/>
          </a:prstGeom>
          <a:ln>
            <a:solidFill>
              <a:schemeClr val="bg1"/>
            </a:solidFill>
          </a:ln>
        </p:spPr>
      </p:pic>
      <p:pic>
        <p:nvPicPr>
          <p:cNvPr id="100" name="99 Imagen"/>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800306" y="2615659"/>
            <a:ext cx="2036222" cy="1527609"/>
          </a:xfrm>
          <a:prstGeom prst="rect">
            <a:avLst/>
          </a:prstGeom>
          <a:ln>
            <a:solidFill>
              <a:schemeClr val="bg1"/>
            </a:solidFill>
          </a:ln>
        </p:spPr>
      </p:pic>
      <p:pic>
        <p:nvPicPr>
          <p:cNvPr id="101" name="100 Imagen"/>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93448" y="2599756"/>
            <a:ext cx="2051425" cy="1538569"/>
          </a:xfrm>
          <a:prstGeom prst="rect">
            <a:avLst/>
          </a:prstGeom>
          <a:ln>
            <a:solidFill>
              <a:schemeClr val="bg1"/>
            </a:solidFill>
          </a:ln>
        </p:spPr>
      </p:pic>
      <p:pic>
        <p:nvPicPr>
          <p:cNvPr id="102" name="Picture 4"/>
          <p:cNvPicPr>
            <a:picLocks noChangeAspect="1" noChangeArrowheads="1"/>
          </p:cNvPicPr>
          <p:nvPr/>
        </p:nvPicPr>
        <p:blipFill rotWithShape="1">
          <a:blip r:embed="rId10">
            <a:extLst>
              <a:ext uri="{28A0092B-C50C-407E-A947-70E740481C1C}">
                <a14:useLocalDpi xmlns:a14="http://schemas.microsoft.com/office/drawing/2010/main" val="0"/>
              </a:ext>
            </a:extLst>
          </a:blip>
          <a:srcRect r="7377" b="18338"/>
          <a:stretch/>
        </p:blipFill>
        <p:spPr bwMode="auto">
          <a:xfrm>
            <a:off x="4896805" y="2620589"/>
            <a:ext cx="1996667" cy="1522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 name="1 Rectángulo redondeado"/>
          <p:cNvSpPr/>
          <p:nvPr/>
        </p:nvSpPr>
        <p:spPr>
          <a:xfrm>
            <a:off x="3168032" y="4467913"/>
            <a:ext cx="1692000" cy="473255"/>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r>
              <a:rPr lang="es-PE" b="1" dirty="0">
                <a:solidFill>
                  <a:schemeClr val="tx1"/>
                </a:solidFill>
                <a:latin typeface="Arial" pitchFamily="34" charset="0"/>
                <a:cs typeface="Arial" pitchFamily="34" charset="0"/>
              </a:rPr>
              <a:t>20 Km con mezcla asfáltica en caliente</a:t>
            </a:r>
            <a:endParaRPr lang="es-PE" sz="12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98089772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ppt_x"/>
                                          </p:val>
                                        </p:tav>
                                        <p:tav tm="100000">
                                          <p:val>
                                            <p:strVal val="#ppt_x"/>
                                          </p:val>
                                        </p:tav>
                                      </p:tavLst>
                                    </p:anim>
                                    <p:anim calcmode="lin" valueType="num">
                                      <p:cBhvr additive="base">
                                        <p:cTn id="8"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circle(in)">
                                      <p:cBhvr>
                                        <p:cTn id="13" dur="2000"/>
                                        <p:tgtEl>
                                          <p:spTgt spid="8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circle(in)">
                                      <p:cBhvr>
                                        <p:cTn id="16" dur="2000"/>
                                        <p:tgtEl>
                                          <p:spTgt spid="95"/>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circle(in)">
                                      <p:cBhvr>
                                        <p:cTn id="19" dur="2000"/>
                                        <p:tgtEl>
                                          <p:spTgt spid="96"/>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circle(in)">
                                      <p:cBhvr>
                                        <p:cTn id="22" dur="2000"/>
                                        <p:tgtEl>
                                          <p:spTgt spid="97"/>
                                        </p:tgtEl>
                                      </p:cBhvr>
                                    </p:animEffect>
                                  </p:childTnLst>
                                </p:cTn>
                              </p:par>
                              <p:par>
                                <p:cTn id="23" presetID="10" presetClass="entr" presetSubtype="0"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500"/>
                                        <p:tgtEl>
                                          <p:spTgt spid="101"/>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circle(in)">
                                      <p:cBhvr>
                                        <p:cTn id="36" dur="2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5" grpId="0" animBg="1"/>
      <p:bldP spid="96" grpId="0" animBg="1"/>
      <p:bldP spid="97" grpId="0" animBg="1"/>
      <p:bldP spid="10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1 Rectángulo redondeado"/>
          <p:cNvSpPr/>
          <p:nvPr/>
        </p:nvSpPr>
        <p:spPr>
          <a:xfrm>
            <a:off x="1028648" y="4193111"/>
            <a:ext cx="1905812" cy="1539126"/>
          </a:xfrm>
          <a:prstGeom prst="roundRect">
            <a:avLst/>
          </a:prstGeom>
          <a:solidFill>
            <a:srgbClr val="7030A0"/>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b="1" dirty="0">
                <a:solidFill>
                  <a:srgbClr val="F2F2F2"/>
                </a:solidFill>
                <a:cs typeface="Arial" pitchFamily="34" charset="0"/>
              </a:rPr>
              <a:t>CONSERVACIÓN POR NIVELES DE SERVICIO</a:t>
            </a:r>
          </a:p>
        </p:txBody>
      </p:sp>
      <p:cxnSp>
        <p:nvCxnSpPr>
          <p:cNvPr id="9" name="18 Conector recto"/>
          <p:cNvCxnSpPr/>
          <p:nvPr/>
        </p:nvCxnSpPr>
        <p:spPr>
          <a:xfrm flipV="1">
            <a:off x="772569" y="1785217"/>
            <a:ext cx="8143494" cy="3914"/>
          </a:xfrm>
          <a:prstGeom prst="line">
            <a:avLst/>
          </a:prstGeom>
          <a:ln>
            <a:solidFill>
              <a:srgbClr val="FF0000"/>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6 Elipse"/>
          <p:cNvSpPr/>
          <p:nvPr/>
        </p:nvSpPr>
        <p:spPr>
          <a:xfrm>
            <a:off x="613413" y="1593217"/>
            <a:ext cx="807960" cy="36458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Lima</a:t>
            </a:r>
          </a:p>
        </p:txBody>
      </p:sp>
      <p:sp>
        <p:nvSpPr>
          <p:cNvPr id="11" name="7 Elipse"/>
          <p:cNvSpPr/>
          <p:nvPr/>
        </p:nvSpPr>
        <p:spPr>
          <a:xfrm>
            <a:off x="2594716" y="1597132"/>
            <a:ext cx="958633" cy="39182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Canta</a:t>
            </a:r>
          </a:p>
        </p:txBody>
      </p:sp>
      <p:sp>
        <p:nvSpPr>
          <p:cNvPr id="12" name="8 Elipse"/>
          <p:cNvSpPr/>
          <p:nvPr/>
        </p:nvSpPr>
        <p:spPr>
          <a:xfrm>
            <a:off x="4665319" y="1593217"/>
            <a:ext cx="1311382" cy="395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300" b="1" dirty="0">
                <a:solidFill>
                  <a:prstClr val="black"/>
                </a:solidFill>
                <a:cs typeface="Arial" pitchFamily="34" charset="0"/>
              </a:rPr>
              <a:t>Huayllay</a:t>
            </a:r>
          </a:p>
        </p:txBody>
      </p:sp>
      <p:sp>
        <p:nvSpPr>
          <p:cNvPr id="13" name="9 Elipse"/>
          <p:cNvSpPr/>
          <p:nvPr/>
        </p:nvSpPr>
        <p:spPr>
          <a:xfrm>
            <a:off x="6433632" y="1593217"/>
            <a:ext cx="1343624" cy="395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sz="1200" b="1" dirty="0" err="1">
                <a:solidFill>
                  <a:prstClr val="black"/>
                </a:solidFill>
                <a:latin typeface="Arial Narrow" pitchFamily="34" charset="0"/>
                <a:cs typeface="Arial" pitchFamily="34" charset="0"/>
              </a:rPr>
              <a:t>Dv</a:t>
            </a:r>
            <a:r>
              <a:rPr lang="es-PE" sz="1200" b="1" dirty="0">
                <a:solidFill>
                  <a:prstClr val="black"/>
                </a:solidFill>
                <a:latin typeface="Arial Narrow" pitchFamily="34" charset="0"/>
                <a:cs typeface="Arial" pitchFamily="34" charset="0"/>
              </a:rPr>
              <a:t>.</a:t>
            </a:r>
          </a:p>
          <a:p>
            <a:pPr algn="ctr"/>
            <a:r>
              <a:rPr lang="es-PE" sz="1200" b="1" dirty="0">
                <a:solidFill>
                  <a:prstClr val="black"/>
                </a:solidFill>
                <a:latin typeface="Arial Narrow" pitchFamily="34" charset="0"/>
                <a:cs typeface="Arial" pitchFamily="34" charset="0"/>
              </a:rPr>
              <a:t>Cochamarca</a:t>
            </a:r>
          </a:p>
        </p:txBody>
      </p:sp>
      <p:sp>
        <p:nvSpPr>
          <p:cNvPr id="14" name="10 Elipse"/>
          <p:cNvSpPr/>
          <p:nvPr/>
        </p:nvSpPr>
        <p:spPr>
          <a:xfrm>
            <a:off x="8045660" y="1605435"/>
            <a:ext cx="918828" cy="38352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PE" b="1" dirty="0">
                <a:solidFill>
                  <a:prstClr val="black"/>
                </a:solidFill>
                <a:cs typeface="Arial" pitchFamily="34" charset="0"/>
              </a:rPr>
              <a:t>Emp. PE-3N</a:t>
            </a:r>
          </a:p>
        </p:txBody>
      </p:sp>
      <p:sp>
        <p:nvSpPr>
          <p:cNvPr id="15" name="1 Rectángulo redondeado"/>
          <p:cNvSpPr/>
          <p:nvPr/>
        </p:nvSpPr>
        <p:spPr>
          <a:xfrm>
            <a:off x="3180115" y="2017701"/>
            <a:ext cx="2037365" cy="1678679"/>
          </a:xfrm>
          <a:prstGeom prst="roundRect">
            <a:avLst/>
          </a:prstGeom>
          <a:solidFill>
            <a:srgbClr val="FFC000"/>
          </a:solidFill>
        </p:spPr>
        <p:style>
          <a:lnRef idx="1">
            <a:schemeClr val="accent6"/>
          </a:lnRef>
          <a:fillRef idx="3">
            <a:schemeClr val="accent6"/>
          </a:fillRef>
          <a:effectRef idx="2">
            <a:schemeClr val="accent6"/>
          </a:effectRef>
          <a:fontRef idx="minor">
            <a:schemeClr val="lt1"/>
          </a:fontRef>
        </p:style>
        <p:txBody>
          <a:bodyPr rot="0" spcFirstLastPara="0" vert="horz" wrap="square" lIns="36000" tIns="36000" rIns="3600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b="1" dirty="0">
                <a:solidFill>
                  <a:prstClr val="black"/>
                </a:solidFill>
                <a:cs typeface="Arial" pitchFamily="34" charset="0"/>
              </a:rPr>
              <a:t>OBRA DE MEJORAMIENTO Y REHABILITACIÓN (de acuerdo al Estudio de Saldo de Obra)</a:t>
            </a:r>
          </a:p>
        </p:txBody>
      </p:sp>
      <p:sp>
        <p:nvSpPr>
          <p:cNvPr id="16" name="16 Cerrar llave"/>
          <p:cNvSpPr/>
          <p:nvPr/>
        </p:nvSpPr>
        <p:spPr>
          <a:xfrm rot="16200000">
            <a:off x="1664739" y="102514"/>
            <a:ext cx="336708" cy="2489528"/>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79.47 Km.</a:t>
            </a:r>
          </a:p>
        </p:txBody>
      </p:sp>
      <p:sp>
        <p:nvSpPr>
          <p:cNvPr id="17" name="16 Cerrar llave"/>
          <p:cNvSpPr/>
          <p:nvPr/>
        </p:nvSpPr>
        <p:spPr>
          <a:xfrm rot="16200000">
            <a:off x="4069824" y="191382"/>
            <a:ext cx="336708" cy="2320642"/>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95.200 Km.</a:t>
            </a:r>
          </a:p>
        </p:txBody>
      </p:sp>
      <p:sp>
        <p:nvSpPr>
          <p:cNvPr id="18" name="16 Cerrar llave"/>
          <p:cNvSpPr/>
          <p:nvPr/>
        </p:nvSpPr>
        <p:spPr>
          <a:xfrm rot="16200000">
            <a:off x="6054154" y="523271"/>
            <a:ext cx="336708" cy="1648013"/>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15.658 Km.</a:t>
            </a:r>
          </a:p>
        </p:txBody>
      </p:sp>
      <p:sp>
        <p:nvSpPr>
          <p:cNvPr id="19" name="16 Cerrar llave"/>
          <p:cNvSpPr/>
          <p:nvPr/>
        </p:nvSpPr>
        <p:spPr>
          <a:xfrm rot="16200000">
            <a:off x="7608563" y="616200"/>
            <a:ext cx="337386" cy="146148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vert="vert"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PE" sz="1400" dirty="0">
                <a:solidFill>
                  <a:prstClr val="black"/>
                </a:solidFill>
              </a:rPr>
              <a:t>13.468 Km.</a:t>
            </a:r>
          </a:p>
        </p:txBody>
      </p:sp>
      <p:sp>
        <p:nvSpPr>
          <p:cNvPr id="20" name="26 Rectángulo redondeado"/>
          <p:cNvSpPr/>
          <p:nvPr/>
        </p:nvSpPr>
        <p:spPr>
          <a:xfrm>
            <a:off x="683568" y="2081202"/>
            <a:ext cx="1775555" cy="902265"/>
          </a:xfrm>
          <a:prstGeom prst="hexagon">
            <a:avLst/>
          </a:prstGeom>
          <a:solidFill>
            <a:srgbClr val="66FFCC"/>
          </a:solidFill>
          <a:ln>
            <a:solidFill>
              <a:schemeClr val="bg1"/>
            </a:solidFill>
          </a:ln>
        </p:spPr>
        <p:style>
          <a:lnRef idx="1">
            <a:schemeClr val="accent1"/>
          </a:lnRef>
          <a:fillRef idx="3">
            <a:schemeClr val="accent1"/>
          </a:fillRef>
          <a:effectRef idx="2">
            <a:schemeClr val="accent1"/>
          </a:effectRef>
          <a:fontRef idx="minor">
            <a:schemeClr val="lt1"/>
          </a:fontRef>
        </p:style>
        <p:txBody>
          <a:bodyPr rot="0" spcFirstLastPara="0" vert="horz" wrap="square" lIns="0" tIns="0" rIns="0" bIns="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sz="1050" b="1" dirty="0">
                <a:solidFill>
                  <a:prstClr val="black"/>
                </a:solidFill>
                <a:cs typeface="Arial" pitchFamily="34" charset="0"/>
              </a:rPr>
              <a:t>OBRA DE RECONSTRUCCION (No es parte del contrato)</a:t>
            </a:r>
          </a:p>
        </p:txBody>
      </p:sp>
      <p:sp>
        <p:nvSpPr>
          <p:cNvPr id="21" name="1 Rectángulo redondeado"/>
          <p:cNvSpPr/>
          <p:nvPr/>
        </p:nvSpPr>
        <p:spPr>
          <a:xfrm>
            <a:off x="1122618" y="4725144"/>
            <a:ext cx="1740240" cy="388503"/>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(Micropavimento), Seguridad Vial.</a:t>
            </a:r>
          </a:p>
        </p:txBody>
      </p:sp>
      <p:sp>
        <p:nvSpPr>
          <p:cNvPr id="22" name="1 Rectángulo redondeado"/>
          <p:cNvSpPr/>
          <p:nvPr/>
        </p:nvSpPr>
        <p:spPr>
          <a:xfrm>
            <a:off x="1100619" y="5796635"/>
            <a:ext cx="7737573" cy="253204"/>
          </a:xfrm>
          <a:prstGeom prst="roundRect">
            <a:avLst/>
          </a:prstGeom>
          <a:solidFill>
            <a:schemeClr val="bg2">
              <a:lumMod val="75000"/>
            </a:schemeClr>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sz="1400" b="1" dirty="0">
                <a:solidFill>
                  <a:prstClr val="black"/>
                </a:solidFill>
                <a:cs typeface="Arial" pitchFamily="34" charset="0"/>
              </a:rPr>
              <a:t>ATENCIONES ESPECIALES, CUANDO SE PRESENTEN, EN TODO EL CORREDOR</a:t>
            </a:r>
          </a:p>
        </p:txBody>
      </p:sp>
      <p:sp>
        <p:nvSpPr>
          <p:cNvPr id="23" name="22 CuadroTexto"/>
          <p:cNvSpPr txBox="1"/>
          <p:nvPr/>
        </p:nvSpPr>
        <p:spPr>
          <a:xfrm>
            <a:off x="1659792" y="908720"/>
            <a:ext cx="224632" cy="303625"/>
          </a:xfrm>
          <a:prstGeom prst="rect">
            <a:avLst/>
          </a:prstGeom>
          <a:noFill/>
        </p:spPr>
        <p:txBody>
          <a:bodyPr wrap="square" rtlCol="0">
            <a:spAutoFit/>
          </a:bodyPr>
          <a:lstStyle/>
          <a:p>
            <a:r>
              <a:rPr lang="es-PE" dirty="0">
                <a:solidFill>
                  <a:prstClr val="black"/>
                </a:solidFill>
              </a:rPr>
              <a:t>1</a:t>
            </a:r>
          </a:p>
        </p:txBody>
      </p:sp>
      <p:sp>
        <p:nvSpPr>
          <p:cNvPr id="24" name="23 CuadroTexto"/>
          <p:cNvSpPr txBox="1"/>
          <p:nvPr/>
        </p:nvSpPr>
        <p:spPr>
          <a:xfrm>
            <a:off x="6110192" y="908720"/>
            <a:ext cx="224632" cy="303625"/>
          </a:xfrm>
          <a:prstGeom prst="rect">
            <a:avLst/>
          </a:prstGeom>
          <a:noFill/>
        </p:spPr>
        <p:txBody>
          <a:bodyPr wrap="square" rtlCol="0">
            <a:spAutoFit/>
          </a:bodyPr>
          <a:lstStyle/>
          <a:p>
            <a:r>
              <a:rPr lang="es-PE" dirty="0">
                <a:solidFill>
                  <a:prstClr val="black"/>
                </a:solidFill>
              </a:rPr>
              <a:t>3</a:t>
            </a:r>
          </a:p>
        </p:txBody>
      </p:sp>
      <p:sp>
        <p:nvSpPr>
          <p:cNvPr id="25" name="24 CuadroTexto"/>
          <p:cNvSpPr txBox="1"/>
          <p:nvPr/>
        </p:nvSpPr>
        <p:spPr>
          <a:xfrm>
            <a:off x="7628695" y="935824"/>
            <a:ext cx="224632" cy="303625"/>
          </a:xfrm>
          <a:prstGeom prst="rect">
            <a:avLst/>
          </a:prstGeom>
          <a:noFill/>
        </p:spPr>
        <p:txBody>
          <a:bodyPr wrap="square" rtlCol="0">
            <a:spAutoFit/>
          </a:bodyPr>
          <a:lstStyle/>
          <a:p>
            <a:r>
              <a:rPr lang="es-PE" dirty="0">
                <a:solidFill>
                  <a:prstClr val="black"/>
                </a:solidFill>
              </a:rPr>
              <a:t>4</a:t>
            </a:r>
          </a:p>
        </p:txBody>
      </p:sp>
      <p:sp>
        <p:nvSpPr>
          <p:cNvPr id="26" name="25 CuadroTexto"/>
          <p:cNvSpPr txBox="1"/>
          <p:nvPr/>
        </p:nvSpPr>
        <p:spPr>
          <a:xfrm>
            <a:off x="4064878" y="908720"/>
            <a:ext cx="224632" cy="303625"/>
          </a:xfrm>
          <a:prstGeom prst="rect">
            <a:avLst/>
          </a:prstGeom>
          <a:noFill/>
        </p:spPr>
        <p:txBody>
          <a:bodyPr wrap="square" rtlCol="0">
            <a:spAutoFit/>
          </a:bodyPr>
          <a:lstStyle/>
          <a:p>
            <a:r>
              <a:rPr lang="es-PE" dirty="0">
                <a:solidFill>
                  <a:prstClr val="black"/>
                </a:solidFill>
              </a:rPr>
              <a:t>2</a:t>
            </a:r>
          </a:p>
        </p:txBody>
      </p:sp>
      <p:sp>
        <p:nvSpPr>
          <p:cNvPr id="29" name="1 Rectángulo redondeado"/>
          <p:cNvSpPr/>
          <p:nvPr/>
        </p:nvSpPr>
        <p:spPr>
          <a:xfrm>
            <a:off x="986402" y="3072942"/>
            <a:ext cx="2182325" cy="550084"/>
          </a:xfrm>
          <a:prstGeom prst="roundRect">
            <a:avLst/>
          </a:prstGeom>
          <a:solidFill>
            <a:srgbClr val="92D050"/>
          </a:solidFill>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1000" b="1" dirty="0">
                <a:solidFill>
                  <a:prstClr val="black"/>
                </a:solidFill>
                <a:cs typeface="Arial" pitchFamily="34" charset="0"/>
              </a:rPr>
              <a:t>- Estación de Peaje  Trapiche</a:t>
            </a:r>
          </a:p>
          <a:p>
            <a:pPr>
              <a:buFontTx/>
              <a:buChar char="-"/>
            </a:pPr>
            <a:r>
              <a:rPr lang="es-PE" sz="1000" b="1" dirty="0">
                <a:solidFill>
                  <a:prstClr val="black"/>
                </a:solidFill>
                <a:cs typeface="Arial" pitchFamily="34" charset="0"/>
              </a:rPr>
              <a:t> Estación de Pesaje Chocas</a:t>
            </a:r>
          </a:p>
          <a:p>
            <a:pPr>
              <a:buFontTx/>
              <a:buChar char="-"/>
            </a:pPr>
            <a:r>
              <a:rPr lang="es-PE" sz="1000" b="1" dirty="0">
                <a:solidFill>
                  <a:prstClr val="black"/>
                </a:solidFill>
                <a:cs typeface="Arial" pitchFamily="34" charset="0"/>
              </a:rPr>
              <a:t> Estación de Pesaje </a:t>
            </a:r>
            <a:r>
              <a:rPr lang="es-PE" sz="1000" b="1" dirty="0" err="1">
                <a:solidFill>
                  <a:prstClr val="black"/>
                </a:solidFill>
                <a:cs typeface="Arial" pitchFamily="34" charset="0"/>
              </a:rPr>
              <a:t>Huachipuquio</a:t>
            </a:r>
            <a:endParaRPr lang="es-PE" sz="1000" b="1" dirty="0">
              <a:solidFill>
                <a:prstClr val="black"/>
              </a:solidFill>
              <a:cs typeface="Arial" pitchFamily="34" charset="0"/>
            </a:endParaRPr>
          </a:p>
        </p:txBody>
      </p:sp>
      <p:sp>
        <p:nvSpPr>
          <p:cNvPr id="30" name="1 Rectángulo redondeado"/>
          <p:cNvSpPr/>
          <p:nvPr/>
        </p:nvSpPr>
        <p:spPr>
          <a:xfrm>
            <a:off x="3247995" y="3077302"/>
            <a:ext cx="1920793" cy="545724"/>
          </a:xfrm>
          <a:prstGeom prst="roundRect">
            <a:avLst/>
          </a:prstGeom>
          <a:solidFill>
            <a:srgbClr val="92D050"/>
          </a:solidFill>
        </p:spPr>
        <p:style>
          <a:lnRef idx="1">
            <a:schemeClr val="accent2"/>
          </a:lnRef>
          <a:fillRef idx="3">
            <a:schemeClr val="accent2"/>
          </a:fillRef>
          <a:effectRef idx="2">
            <a:schemeClr val="accent2"/>
          </a:effectRef>
          <a:fontRef idx="minor">
            <a:schemeClr val="lt1"/>
          </a:fontRef>
        </p:style>
        <p:txBody>
          <a:bodyPr rot="0" spcFirstLastPara="0" vert="horz" wrap="square" lIns="36000" tIns="36000" rIns="3600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1000" b="1" dirty="0">
                <a:solidFill>
                  <a:prstClr val="black"/>
                </a:solidFill>
                <a:cs typeface="Arial" pitchFamily="34" charset="0"/>
              </a:rPr>
              <a:t>- Estación de Peaje Huaros</a:t>
            </a:r>
          </a:p>
        </p:txBody>
      </p:sp>
      <p:sp>
        <p:nvSpPr>
          <p:cNvPr id="31" name="1 Rectángulo redondeado"/>
          <p:cNvSpPr/>
          <p:nvPr/>
        </p:nvSpPr>
        <p:spPr>
          <a:xfrm>
            <a:off x="5267697" y="3087788"/>
            <a:ext cx="1917068" cy="535238"/>
          </a:xfrm>
          <a:prstGeom prst="roundRect">
            <a:avLst/>
          </a:prstGeom>
          <a:solidFill>
            <a:srgbClr val="92D050"/>
          </a:solidFill>
        </p:spPr>
        <p:style>
          <a:lnRef idx="1">
            <a:schemeClr val="accent2"/>
          </a:lnRef>
          <a:fillRef idx="3">
            <a:schemeClr val="accent2"/>
          </a:fillRef>
          <a:effectRef idx="2">
            <a:schemeClr val="accent2"/>
          </a:effectRef>
          <a:fontRef idx="minor">
            <a:schemeClr val="lt1"/>
          </a:fontRef>
        </p:style>
        <p:txBody>
          <a:bodyPr rot="0" spcFirstLastPara="0" vert="horz" wrap="square" lIns="36000" tIns="36000" rIns="3600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PE" sz="1000" b="1" dirty="0">
              <a:solidFill>
                <a:prstClr val="black"/>
              </a:solidFill>
              <a:cs typeface="Arial" pitchFamily="34" charset="0"/>
            </a:endParaRPr>
          </a:p>
          <a:p>
            <a:r>
              <a:rPr lang="es-PE" sz="1000" b="1" dirty="0">
                <a:solidFill>
                  <a:prstClr val="black"/>
                </a:solidFill>
                <a:cs typeface="Arial" pitchFamily="34" charset="0"/>
              </a:rPr>
              <a:t>- Estación de Pesaje Huayllay</a:t>
            </a:r>
          </a:p>
        </p:txBody>
      </p:sp>
      <p:grpSp>
        <p:nvGrpSpPr>
          <p:cNvPr id="32" name="31 Grupo"/>
          <p:cNvGrpSpPr/>
          <p:nvPr/>
        </p:nvGrpSpPr>
        <p:grpSpPr>
          <a:xfrm>
            <a:off x="2377018" y="2241779"/>
            <a:ext cx="932245" cy="668184"/>
            <a:chOff x="-10527" y="2131209"/>
            <a:chExt cx="972602" cy="812785"/>
          </a:xfrm>
        </p:grpSpPr>
        <p:sp>
          <p:nvSpPr>
            <p:cNvPr id="59" name="58 Flecha derecha"/>
            <p:cNvSpPr/>
            <p:nvPr/>
          </p:nvSpPr>
          <p:spPr>
            <a:xfrm>
              <a:off x="136093" y="2131209"/>
              <a:ext cx="679362" cy="765929"/>
            </a:xfrm>
            <a:prstGeom prst="rightArrow">
              <a:avLst/>
            </a:prstGeom>
            <a:solidFill>
              <a:srgbClr val="FFC000"/>
            </a:solidFill>
          </p:spPr>
          <p:style>
            <a:lnRef idx="1">
              <a:schemeClr val="accent6"/>
            </a:lnRef>
            <a:fillRef idx="3">
              <a:schemeClr val="accent6"/>
            </a:fillRef>
            <a:effectRef idx="2">
              <a:schemeClr val="accent6"/>
            </a:effectRef>
            <a:fontRef idx="minor">
              <a:schemeClr val="lt1"/>
            </a:fontRef>
          </p:style>
        </p:sp>
        <p:grpSp>
          <p:nvGrpSpPr>
            <p:cNvPr id="60" name="59 Grupo"/>
            <p:cNvGrpSpPr/>
            <p:nvPr/>
          </p:nvGrpSpPr>
          <p:grpSpPr>
            <a:xfrm>
              <a:off x="-10527" y="2241317"/>
              <a:ext cx="972602" cy="702677"/>
              <a:chOff x="-65302" y="107383"/>
              <a:chExt cx="972602" cy="702677"/>
            </a:xfrm>
          </p:grpSpPr>
          <p:sp>
            <p:nvSpPr>
              <p:cNvPr id="61" name="60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62" name="61 Rectángulo"/>
              <p:cNvSpPr/>
              <p:nvPr/>
            </p:nvSpPr>
            <p:spPr>
              <a:xfrm>
                <a:off x="-65302"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OI</a:t>
                </a:r>
                <a:endParaRPr lang="es-PE" sz="1400" b="1" dirty="0">
                  <a:solidFill>
                    <a:prstClr val="black"/>
                  </a:solidFill>
                </a:endParaRPr>
              </a:p>
            </p:txBody>
          </p:sp>
        </p:grpSp>
      </p:grpSp>
      <p:grpSp>
        <p:nvGrpSpPr>
          <p:cNvPr id="33" name="32 Grupo"/>
          <p:cNvGrpSpPr/>
          <p:nvPr/>
        </p:nvGrpSpPr>
        <p:grpSpPr>
          <a:xfrm>
            <a:off x="213048" y="4247807"/>
            <a:ext cx="932245" cy="668184"/>
            <a:chOff x="-1002" y="4077072"/>
            <a:chExt cx="972602" cy="812785"/>
          </a:xfrm>
        </p:grpSpPr>
        <p:sp>
          <p:nvSpPr>
            <p:cNvPr id="55" name="54 Flecha derecha"/>
            <p:cNvSpPr/>
            <p:nvPr/>
          </p:nvSpPr>
          <p:spPr>
            <a:xfrm>
              <a:off x="145618" y="4077072"/>
              <a:ext cx="679362" cy="765929"/>
            </a:xfrm>
            <a:prstGeom prst="rightArrow">
              <a:avLst/>
            </a:prstGeom>
            <a:solidFill>
              <a:srgbClr val="7030A0"/>
            </a:solidFill>
          </p:spPr>
          <p:style>
            <a:lnRef idx="1">
              <a:schemeClr val="accent3"/>
            </a:lnRef>
            <a:fillRef idx="3">
              <a:schemeClr val="accent3"/>
            </a:fillRef>
            <a:effectRef idx="2">
              <a:schemeClr val="accent3"/>
            </a:effectRef>
            <a:fontRef idx="minor">
              <a:schemeClr val="lt1"/>
            </a:fontRef>
          </p:style>
        </p:sp>
        <p:grpSp>
          <p:nvGrpSpPr>
            <p:cNvPr id="56" name="55 Grupo"/>
            <p:cNvGrpSpPr/>
            <p:nvPr/>
          </p:nvGrpSpPr>
          <p:grpSpPr>
            <a:xfrm>
              <a:off x="-1002" y="4187180"/>
              <a:ext cx="972602" cy="702677"/>
              <a:chOff x="-65302" y="107383"/>
              <a:chExt cx="972602" cy="702677"/>
            </a:xfrm>
          </p:grpSpPr>
          <p:sp>
            <p:nvSpPr>
              <p:cNvPr id="57" name="56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8" name="57 Rectángulo"/>
              <p:cNvSpPr/>
              <p:nvPr/>
            </p:nvSpPr>
            <p:spPr>
              <a:xfrm>
                <a:off x="-65302"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srgbClr val="F2F2F2"/>
                    </a:solidFill>
                  </a:rPr>
                  <a:t>CNS</a:t>
                </a:r>
                <a:endParaRPr lang="es-PE" sz="1400" b="1" dirty="0">
                  <a:solidFill>
                    <a:srgbClr val="F2F2F2"/>
                  </a:solidFill>
                </a:endParaRPr>
              </a:p>
            </p:txBody>
          </p:sp>
        </p:grpSp>
      </p:grpSp>
      <p:grpSp>
        <p:nvGrpSpPr>
          <p:cNvPr id="34" name="33 Grupo"/>
          <p:cNvGrpSpPr/>
          <p:nvPr/>
        </p:nvGrpSpPr>
        <p:grpSpPr>
          <a:xfrm>
            <a:off x="213048" y="2954842"/>
            <a:ext cx="932245" cy="668184"/>
            <a:chOff x="-1002" y="3171071"/>
            <a:chExt cx="972602" cy="812785"/>
          </a:xfrm>
        </p:grpSpPr>
        <p:sp>
          <p:nvSpPr>
            <p:cNvPr id="51" name="50 Flecha derecha"/>
            <p:cNvSpPr/>
            <p:nvPr/>
          </p:nvSpPr>
          <p:spPr>
            <a:xfrm>
              <a:off x="145618" y="3171071"/>
              <a:ext cx="679362" cy="765929"/>
            </a:xfrm>
            <a:prstGeom prst="rightArrow">
              <a:avLst/>
            </a:prstGeom>
            <a:solidFill>
              <a:srgbClr val="92D050"/>
            </a:solidFill>
          </p:spPr>
          <p:style>
            <a:lnRef idx="1">
              <a:schemeClr val="accent2"/>
            </a:lnRef>
            <a:fillRef idx="3">
              <a:schemeClr val="accent2"/>
            </a:fillRef>
            <a:effectRef idx="2">
              <a:schemeClr val="accent2"/>
            </a:effectRef>
            <a:fontRef idx="minor">
              <a:schemeClr val="lt1"/>
            </a:fontRef>
          </p:style>
        </p:sp>
        <p:grpSp>
          <p:nvGrpSpPr>
            <p:cNvPr id="52" name="51 Grupo"/>
            <p:cNvGrpSpPr/>
            <p:nvPr/>
          </p:nvGrpSpPr>
          <p:grpSpPr>
            <a:xfrm>
              <a:off x="-1002" y="3281179"/>
              <a:ext cx="972602" cy="702677"/>
              <a:chOff x="-65302" y="107383"/>
              <a:chExt cx="972602" cy="702677"/>
            </a:xfrm>
          </p:grpSpPr>
          <p:sp>
            <p:nvSpPr>
              <p:cNvPr id="53" name="52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4" name="53 Rectángulo"/>
              <p:cNvSpPr/>
              <p:nvPr/>
            </p:nvSpPr>
            <p:spPr>
              <a:xfrm>
                <a:off x="-65302"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OC</a:t>
                </a:r>
                <a:endParaRPr lang="es-PE" sz="1400" b="1" dirty="0">
                  <a:solidFill>
                    <a:prstClr val="black"/>
                  </a:solidFill>
                </a:endParaRPr>
              </a:p>
            </p:txBody>
          </p:sp>
        </p:grpSp>
      </p:grpSp>
      <p:grpSp>
        <p:nvGrpSpPr>
          <p:cNvPr id="35" name="34 Grupo"/>
          <p:cNvGrpSpPr/>
          <p:nvPr/>
        </p:nvGrpSpPr>
        <p:grpSpPr>
          <a:xfrm>
            <a:off x="238507" y="4891206"/>
            <a:ext cx="973070" cy="668184"/>
            <a:chOff x="35496" y="5013176"/>
            <a:chExt cx="1015194" cy="812785"/>
          </a:xfrm>
        </p:grpSpPr>
        <p:sp>
          <p:nvSpPr>
            <p:cNvPr id="47" name="46 Flecha derecha"/>
            <p:cNvSpPr/>
            <p:nvPr/>
          </p:nvSpPr>
          <p:spPr>
            <a:xfrm>
              <a:off x="136079" y="5013176"/>
              <a:ext cx="679362" cy="765929"/>
            </a:xfrm>
            <a:prstGeom prst="rightArrow">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sp>
        <p:grpSp>
          <p:nvGrpSpPr>
            <p:cNvPr id="48" name="47 Grupo"/>
            <p:cNvGrpSpPr/>
            <p:nvPr/>
          </p:nvGrpSpPr>
          <p:grpSpPr>
            <a:xfrm>
              <a:off x="35496" y="5123284"/>
              <a:ext cx="1015194" cy="702677"/>
              <a:chOff x="-107894" y="107383"/>
              <a:chExt cx="1015194" cy="702677"/>
            </a:xfrm>
          </p:grpSpPr>
          <p:sp>
            <p:nvSpPr>
              <p:cNvPr id="49" name="48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50" name="49 Rectángulo"/>
              <p:cNvSpPr/>
              <p:nvPr/>
            </p:nvSpPr>
            <p:spPr>
              <a:xfrm>
                <a:off x="-107894"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OP</a:t>
                </a:r>
                <a:endParaRPr lang="es-PE" sz="1400" b="1" dirty="0">
                  <a:solidFill>
                    <a:prstClr val="black"/>
                  </a:solidFill>
                </a:endParaRPr>
              </a:p>
            </p:txBody>
          </p:sp>
        </p:grpSp>
      </p:grpSp>
      <p:grpSp>
        <p:nvGrpSpPr>
          <p:cNvPr id="36" name="35 Grupo"/>
          <p:cNvGrpSpPr/>
          <p:nvPr/>
        </p:nvGrpSpPr>
        <p:grpSpPr>
          <a:xfrm>
            <a:off x="241243" y="5547920"/>
            <a:ext cx="973070" cy="668184"/>
            <a:chOff x="28414" y="5949280"/>
            <a:chExt cx="1015194" cy="812785"/>
          </a:xfrm>
        </p:grpSpPr>
        <p:sp>
          <p:nvSpPr>
            <p:cNvPr id="43" name="42 Flecha derecha"/>
            <p:cNvSpPr/>
            <p:nvPr/>
          </p:nvSpPr>
          <p:spPr>
            <a:xfrm>
              <a:off x="128997" y="5949280"/>
              <a:ext cx="679362" cy="765929"/>
            </a:xfrm>
            <a:prstGeom prst="rightArrow">
              <a:avLst/>
            </a:prstGeom>
            <a:solidFill>
              <a:schemeClr val="bg2">
                <a:lumMod val="75000"/>
              </a:schemeClr>
            </a:solidFill>
          </p:spPr>
          <p:style>
            <a:lnRef idx="1">
              <a:schemeClr val="dk1"/>
            </a:lnRef>
            <a:fillRef idx="2">
              <a:schemeClr val="dk1"/>
            </a:fillRef>
            <a:effectRef idx="1">
              <a:schemeClr val="dk1"/>
            </a:effectRef>
            <a:fontRef idx="minor">
              <a:schemeClr val="dk1"/>
            </a:fontRef>
          </p:style>
        </p:sp>
        <p:grpSp>
          <p:nvGrpSpPr>
            <p:cNvPr id="44" name="43 Grupo"/>
            <p:cNvGrpSpPr/>
            <p:nvPr/>
          </p:nvGrpSpPr>
          <p:grpSpPr>
            <a:xfrm>
              <a:off x="28414" y="6059388"/>
              <a:ext cx="1015194" cy="702677"/>
              <a:chOff x="-107894" y="107383"/>
              <a:chExt cx="1015194" cy="702677"/>
            </a:xfrm>
          </p:grpSpPr>
          <p:sp>
            <p:nvSpPr>
              <p:cNvPr id="45" name="44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6" name="45 Rectángulo"/>
              <p:cNvSpPr/>
              <p:nvPr/>
            </p:nvSpPr>
            <p:spPr>
              <a:xfrm>
                <a:off x="-107894"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AE</a:t>
                </a:r>
                <a:endParaRPr lang="es-PE" sz="1400" b="1" dirty="0">
                  <a:solidFill>
                    <a:prstClr val="black"/>
                  </a:solidFill>
                </a:endParaRPr>
              </a:p>
            </p:txBody>
          </p:sp>
        </p:grpSp>
      </p:grpSp>
      <p:sp>
        <p:nvSpPr>
          <p:cNvPr id="66" name="65 Rectángulo"/>
          <p:cNvSpPr/>
          <p:nvPr/>
        </p:nvSpPr>
        <p:spPr>
          <a:xfrm>
            <a:off x="1754313" y="574080"/>
            <a:ext cx="5337967" cy="400110"/>
          </a:xfrm>
          <a:prstGeom prst="rect">
            <a:avLst/>
          </a:prstGeom>
        </p:spPr>
        <p:txBody>
          <a:bodyPr wrap="square">
            <a:spAutoFit/>
          </a:bodyPr>
          <a:lstStyle/>
          <a:p>
            <a:pPr algn="ctr"/>
            <a:r>
              <a:rPr lang="es-PE" sz="2000" b="1" u="sng" dirty="0"/>
              <a:t>Actividades a realizar</a:t>
            </a:r>
            <a:endParaRPr lang="es-PE" sz="1600" b="1" u="sng" dirty="0"/>
          </a:p>
        </p:txBody>
      </p:sp>
      <p:sp>
        <p:nvSpPr>
          <p:cNvPr id="67" name="1 Rectángulo redondeado"/>
          <p:cNvSpPr/>
          <p:nvPr/>
        </p:nvSpPr>
        <p:spPr>
          <a:xfrm>
            <a:off x="1098196" y="6388695"/>
            <a:ext cx="7737573" cy="253204"/>
          </a:xfrm>
          <a:prstGeom prst="roundRect">
            <a:avLst/>
          </a:prstGeom>
          <a:solidFill>
            <a:srgbClr val="FFFF00"/>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sz="1400" b="1" dirty="0">
                <a:solidFill>
                  <a:prstClr val="black"/>
                </a:solidFill>
                <a:cs typeface="Arial" pitchFamily="34" charset="0"/>
              </a:rPr>
              <a:t>ASISTENCIA AL USUARIO, DESDE LA CULMINACION DE OI, EN TODO EL CORREDOR</a:t>
            </a:r>
          </a:p>
        </p:txBody>
      </p:sp>
      <p:grpSp>
        <p:nvGrpSpPr>
          <p:cNvPr id="68" name="67 Grupo"/>
          <p:cNvGrpSpPr/>
          <p:nvPr/>
        </p:nvGrpSpPr>
        <p:grpSpPr>
          <a:xfrm>
            <a:off x="238820" y="6217200"/>
            <a:ext cx="973070" cy="668184"/>
            <a:chOff x="28414" y="5949280"/>
            <a:chExt cx="1015194" cy="812785"/>
          </a:xfrm>
        </p:grpSpPr>
        <p:sp>
          <p:nvSpPr>
            <p:cNvPr id="69" name="68 Flecha derecha"/>
            <p:cNvSpPr/>
            <p:nvPr/>
          </p:nvSpPr>
          <p:spPr>
            <a:xfrm>
              <a:off x="128997" y="5949280"/>
              <a:ext cx="679362" cy="765929"/>
            </a:xfrm>
            <a:prstGeom prst="rightArrow">
              <a:avLst/>
            </a:prstGeom>
            <a:solidFill>
              <a:srgbClr val="FFFF00"/>
            </a:solidFill>
          </p:spPr>
          <p:style>
            <a:lnRef idx="1">
              <a:schemeClr val="dk1"/>
            </a:lnRef>
            <a:fillRef idx="2">
              <a:schemeClr val="dk1"/>
            </a:fillRef>
            <a:effectRef idx="1">
              <a:schemeClr val="dk1"/>
            </a:effectRef>
            <a:fontRef idx="minor">
              <a:schemeClr val="dk1"/>
            </a:fontRef>
          </p:style>
        </p:sp>
        <p:grpSp>
          <p:nvGrpSpPr>
            <p:cNvPr id="70" name="69 Grupo"/>
            <p:cNvGrpSpPr/>
            <p:nvPr/>
          </p:nvGrpSpPr>
          <p:grpSpPr>
            <a:xfrm>
              <a:off x="28414" y="6059388"/>
              <a:ext cx="1015194" cy="702677"/>
              <a:chOff x="-107894" y="107383"/>
              <a:chExt cx="1015194" cy="702677"/>
            </a:xfrm>
          </p:grpSpPr>
          <p:sp>
            <p:nvSpPr>
              <p:cNvPr id="71" name="70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2" name="71 Rectángulo"/>
              <p:cNvSpPr/>
              <p:nvPr/>
            </p:nvSpPr>
            <p:spPr>
              <a:xfrm>
                <a:off x="-107894"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AU</a:t>
                </a:r>
                <a:endParaRPr lang="es-PE" sz="1400" b="1" dirty="0">
                  <a:solidFill>
                    <a:prstClr val="black"/>
                  </a:solidFill>
                </a:endParaRPr>
              </a:p>
            </p:txBody>
          </p:sp>
        </p:grpSp>
      </p:grpSp>
      <p:sp>
        <p:nvSpPr>
          <p:cNvPr id="73" name="1 Rectángulo redondeado"/>
          <p:cNvSpPr/>
          <p:nvPr/>
        </p:nvSpPr>
        <p:spPr>
          <a:xfrm>
            <a:off x="1080838" y="3714437"/>
            <a:ext cx="1810595" cy="416349"/>
          </a:xfrm>
          <a:prstGeom prst="roundRect">
            <a:avLst/>
          </a:prstGeom>
          <a:solidFill>
            <a:schemeClr val="accent2">
              <a:lumMod val="60000"/>
              <a:lumOff val="40000"/>
            </a:schemeClr>
          </a:solidFill>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1000" b="1" dirty="0">
                <a:solidFill>
                  <a:prstClr val="black"/>
                </a:solidFill>
                <a:cs typeface="Arial" pitchFamily="34" charset="0"/>
              </a:rPr>
              <a:t>- Conservación Inicial 1</a:t>
            </a:r>
          </a:p>
          <a:p>
            <a:r>
              <a:rPr lang="es-PE" sz="1000" b="1" dirty="0">
                <a:solidFill>
                  <a:prstClr val="black"/>
                </a:solidFill>
                <a:cs typeface="Arial" pitchFamily="34" charset="0"/>
              </a:rPr>
              <a:t>- Conservación Inicial 2</a:t>
            </a:r>
          </a:p>
        </p:txBody>
      </p:sp>
      <p:grpSp>
        <p:nvGrpSpPr>
          <p:cNvPr id="74" name="73 Grupo"/>
          <p:cNvGrpSpPr/>
          <p:nvPr/>
        </p:nvGrpSpPr>
        <p:grpSpPr>
          <a:xfrm>
            <a:off x="208087" y="3605862"/>
            <a:ext cx="932245" cy="668184"/>
            <a:chOff x="-1002" y="3171071"/>
            <a:chExt cx="972602" cy="812785"/>
          </a:xfrm>
        </p:grpSpPr>
        <p:sp>
          <p:nvSpPr>
            <p:cNvPr id="75" name="74 Flecha derecha"/>
            <p:cNvSpPr/>
            <p:nvPr/>
          </p:nvSpPr>
          <p:spPr>
            <a:xfrm>
              <a:off x="145618" y="3171071"/>
              <a:ext cx="679362" cy="765929"/>
            </a:xfrm>
            <a:prstGeom prst="rightArrow">
              <a:avLst/>
            </a:prstGeom>
            <a:solidFill>
              <a:schemeClr val="accent2">
                <a:lumMod val="60000"/>
                <a:lumOff val="40000"/>
              </a:schemeClr>
            </a:solidFill>
          </p:spPr>
          <p:style>
            <a:lnRef idx="1">
              <a:schemeClr val="accent2"/>
            </a:lnRef>
            <a:fillRef idx="3">
              <a:schemeClr val="accent2"/>
            </a:fillRef>
            <a:effectRef idx="2">
              <a:schemeClr val="accent2"/>
            </a:effectRef>
            <a:fontRef idx="minor">
              <a:schemeClr val="lt1"/>
            </a:fontRef>
          </p:style>
        </p:sp>
        <p:grpSp>
          <p:nvGrpSpPr>
            <p:cNvPr id="76" name="75 Grupo"/>
            <p:cNvGrpSpPr/>
            <p:nvPr/>
          </p:nvGrpSpPr>
          <p:grpSpPr>
            <a:xfrm>
              <a:off x="-1002" y="3281179"/>
              <a:ext cx="972602" cy="702677"/>
              <a:chOff x="-65302" y="107383"/>
              <a:chExt cx="972602" cy="702677"/>
            </a:xfrm>
          </p:grpSpPr>
          <p:sp>
            <p:nvSpPr>
              <p:cNvPr id="77" name="76 Rectángulo"/>
              <p:cNvSpPr/>
              <p:nvPr/>
            </p:nvSpPr>
            <p:spPr>
              <a:xfrm>
                <a:off x="81318" y="270060"/>
                <a:ext cx="825982" cy="54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8" name="77 Rectángulo"/>
              <p:cNvSpPr/>
              <p:nvPr/>
            </p:nvSpPr>
            <p:spPr>
              <a:xfrm>
                <a:off x="-65302" y="107383"/>
                <a:ext cx="825982" cy="54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algn="ctr" defTabSz="622300">
                  <a:lnSpc>
                    <a:spcPct val="90000"/>
                  </a:lnSpc>
                  <a:spcBef>
                    <a:spcPct val="0"/>
                  </a:spcBef>
                  <a:spcAft>
                    <a:spcPct val="35000"/>
                  </a:spcAft>
                </a:pPr>
                <a:r>
                  <a:rPr lang="es-PE" b="1" dirty="0">
                    <a:solidFill>
                      <a:prstClr val="black"/>
                    </a:solidFill>
                  </a:rPr>
                  <a:t>CI</a:t>
                </a:r>
                <a:endParaRPr lang="es-PE" sz="1400" b="1" dirty="0">
                  <a:solidFill>
                    <a:prstClr val="black"/>
                  </a:solidFill>
                </a:endParaRPr>
              </a:p>
            </p:txBody>
          </p:sp>
        </p:grpSp>
      </p:grpSp>
      <p:sp>
        <p:nvSpPr>
          <p:cNvPr id="79" name="1 Rectángulo redondeado"/>
          <p:cNvSpPr/>
          <p:nvPr/>
        </p:nvSpPr>
        <p:spPr>
          <a:xfrm>
            <a:off x="3078045" y="4194130"/>
            <a:ext cx="1905812" cy="1539126"/>
          </a:xfrm>
          <a:prstGeom prst="roundRect">
            <a:avLst/>
          </a:prstGeom>
          <a:solidFill>
            <a:srgbClr val="7030A0"/>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b="1" dirty="0">
                <a:solidFill>
                  <a:srgbClr val="F2F2F2"/>
                </a:solidFill>
                <a:cs typeface="Arial" pitchFamily="34" charset="0"/>
              </a:rPr>
              <a:t>CONSERVACIÓN POR NIVELES DE SERVICIO</a:t>
            </a:r>
          </a:p>
        </p:txBody>
      </p:sp>
      <p:sp>
        <p:nvSpPr>
          <p:cNvPr id="80" name="1 Rectángulo redondeado"/>
          <p:cNvSpPr/>
          <p:nvPr/>
        </p:nvSpPr>
        <p:spPr>
          <a:xfrm>
            <a:off x="3172015" y="5220581"/>
            <a:ext cx="1740240" cy="388503"/>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(Micropavimento), Seguridad Vial.</a:t>
            </a:r>
          </a:p>
        </p:txBody>
      </p:sp>
      <p:sp>
        <p:nvSpPr>
          <p:cNvPr id="81" name="1 Rectángulo redondeado"/>
          <p:cNvSpPr/>
          <p:nvPr/>
        </p:nvSpPr>
        <p:spPr>
          <a:xfrm>
            <a:off x="5046644" y="4194130"/>
            <a:ext cx="1905812" cy="1539126"/>
          </a:xfrm>
          <a:prstGeom prst="roundRect">
            <a:avLst/>
          </a:prstGeom>
          <a:solidFill>
            <a:srgbClr val="7030A0"/>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b="1" dirty="0">
                <a:solidFill>
                  <a:srgbClr val="F2F2F2"/>
                </a:solidFill>
                <a:cs typeface="Arial" pitchFamily="34" charset="0"/>
              </a:rPr>
              <a:t>CONSERVACIÓN POR NIVELES DE SERVICIO</a:t>
            </a:r>
          </a:p>
        </p:txBody>
      </p:sp>
      <p:sp>
        <p:nvSpPr>
          <p:cNvPr id="82" name="1 Rectángulo redondeado"/>
          <p:cNvSpPr/>
          <p:nvPr/>
        </p:nvSpPr>
        <p:spPr>
          <a:xfrm>
            <a:off x="5140614" y="4744307"/>
            <a:ext cx="1740240" cy="388502"/>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(Reciclado y Recapeo MAC),Seguridad Vial.</a:t>
            </a:r>
          </a:p>
        </p:txBody>
      </p:sp>
      <p:sp>
        <p:nvSpPr>
          <p:cNvPr id="83" name="1 Rectángulo redondeado"/>
          <p:cNvSpPr/>
          <p:nvPr/>
        </p:nvSpPr>
        <p:spPr>
          <a:xfrm>
            <a:off x="7015243" y="4194130"/>
            <a:ext cx="1905812" cy="1539126"/>
          </a:xfrm>
          <a:prstGeom prst="roundRect">
            <a:avLst/>
          </a:prstGeom>
          <a:solidFill>
            <a:srgbClr val="7030A0"/>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PE" b="1" dirty="0">
                <a:solidFill>
                  <a:srgbClr val="F2F2F2"/>
                </a:solidFill>
                <a:cs typeface="Arial" pitchFamily="34" charset="0"/>
              </a:rPr>
              <a:t>CONSERVACIÓN POR NIVELES DE SERVICIO</a:t>
            </a:r>
          </a:p>
        </p:txBody>
      </p:sp>
      <p:sp>
        <p:nvSpPr>
          <p:cNvPr id="85" name="1 Rectángulo redondeado"/>
          <p:cNvSpPr/>
          <p:nvPr/>
        </p:nvSpPr>
        <p:spPr>
          <a:xfrm>
            <a:off x="1114190" y="5200737"/>
            <a:ext cx="1740240" cy="388503"/>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a:t>
            </a:r>
            <a:r>
              <a:rPr lang="es-PE" sz="900" b="1" dirty="0" err="1">
                <a:solidFill>
                  <a:prstClr val="black"/>
                </a:solidFill>
                <a:cs typeface="Arial" pitchFamily="34" charset="0"/>
              </a:rPr>
              <a:t>Recapado</a:t>
            </a:r>
            <a:r>
              <a:rPr lang="es-PE" sz="900" b="1" dirty="0">
                <a:solidFill>
                  <a:prstClr val="black"/>
                </a:solidFill>
                <a:cs typeface="Arial" pitchFamily="34" charset="0"/>
              </a:rPr>
              <a:t> MAC), Seguridad Vial.</a:t>
            </a:r>
          </a:p>
        </p:txBody>
      </p:sp>
      <p:sp>
        <p:nvSpPr>
          <p:cNvPr id="86" name="1 Rectángulo redondeado"/>
          <p:cNvSpPr/>
          <p:nvPr/>
        </p:nvSpPr>
        <p:spPr>
          <a:xfrm>
            <a:off x="5144704" y="5209356"/>
            <a:ext cx="1740240" cy="379884"/>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(Micropavimento), Seguridad Vial.</a:t>
            </a:r>
          </a:p>
        </p:txBody>
      </p:sp>
      <p:sp>
        <p:nvSpPr>
          <p:cNvPr id="87" name="1 Rectángulo redondeado"/>
          <p:cNvSpPr/>
          <p:nvPr/>
        </p:nvSpPr>
        <p:spPr>
          <a:xfrm>
            <a:off x="7103880" y="4744307"/>
            <a:ext cx="1740240" cy="388502"/>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(Reciclado y Recapeo MAC),Seguridad Vial.</a:t>
            </a:r>
          </a:p>
        </p:txBody>
      </p:sp>
      <p:sp>
        <p:nvSpPr>
          <p:cNvPr id="88" name="1 Rectángulo redondeado"/>
          <p:cNvSpPr/>
          <p:nvPr/>
        </p:nvSpPr>
        <p:spPr>
          <a:xfrm>
            <a:off x="7107970" y="5209356"/>
            <a:ext cx="1740240" cy="379884"/>
          </a:xfrm>
          <a:prstGeom prst="roundRect">
            <a:avLst/>
          </a:prstGeom>
          <a:solidFill>
            <a:srgbClr val="00B0F0"/>
          </a:solidFill>
          <a:ln>
            <a:solidFill>
              <a:schemeClr val="bg2">
                <a:lumMod val="75000"/>
              </a:schemeClr>
            </a:solidFill>
          </a:ln>
        </p:spPr>
        <p:style>
          <a:lnRef idx="1">
            <a:schemeClr val="accent2"/>
          </a:lnRef>
          <a:fillRef idx="3">
            <a:schemeClr val="accent2"/>
          </a:fillRef>
          <a:effectRef idx="2">
            <a:schemeClr val="accent2"/>
          </a:effectRef>
          <a:fontRef idx="minor">
            <a:schemeClr val="lt1"/>
          </a:fontRef>
        </p:style>
        <p:txBody>
          <a:bodyPr rot="0" spcFirstLastPara="0" vert="horz" wrap="square" lIns="0" tIns="36000" rIns="0" bIns="36000" numCol="1" spcCol="0" rtlCol="0" fromWordArt="0" anchor="t" anchorCtr="0" forceAA="0" compatLnSpc="1">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s-PE" sz="900" b="1" dirty="0">
                <a:solidFill>
                  <a:prstClr val="black"/>
                </a:solidFill>
                <a:cs typeface="Arial" pitchFamily="34" charset="0"/>
              </a:rPr>
              <a:t>- Pavimento (Micropavimento), Seguridad Vial.</a:t>
            </a:r>
          </a:p>
        </p:txBody>
      </p:sp>
    </p:spTree>
    <p:extLst>
      <p:ext uri="{BB962C8B-B14F-4D97-AF65-F5344CB8AC3E}">
        <p14:creationId xmlns:p14="http://schemas.microsoft.com/office/powerpoint/2010/main" val="160758944"/>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sp>
        <p:nvSpPr>
          <p:cNvPr id="21511" name="Rectangle 4"/>
          <p:cNvSpPr>
            <a:spLocks noChangeArrowheads="1"/>
          </p:cNvSpPr>
          <p:nvPr/>
        </p:nvSpPr>
        <p:spPr bwMode="gray">
          <a:xfrm>
            <a:off x="179512" y="6307137"/>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162247" y="945456"/>
            <a:ext cx="7394666" cy="954107"/>
          </a:xfrm>
          <a:prstGeom prst="rect">
            <a:avLst/>
          </a:prstGeom>
        </p:spPr>
        <p:txBody>
          <a:bodyPr wrap="square">
            <a:spAutoFit/>
          </a:bodyPr>
          <a:lstStyle/>
          <a:p>
            <a:r>
              <a:rPr lang="es-PE" sz="2800" b="1" dirty="0">
                <a:solidFill>
                  <a:schemeClr val="bg1"/>
                </a:solidFill>
              </a:rPr>
              <a:t>PLAZOS DE EJECUCIÓN DE LAS OBRAS</a:t>
            </a:r>
          </a:p>
          <a:p>
            <a:r>
              <a:rPr lang="es-PE" sz="2800" b="1" dirty="0">
                <a:solidFill>
                  <a:schemeClr val="bg1"/>
                </a:solidFill>
              </a:rPr>
              <a:t>	     (Esquema Referencial)</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14288" y="2060848"/>
            <a:ext cx="9158288" cy="4054202"/>
          </a:xfrm>
          <a:prstGeom prst="rect">
            <a:avLst/>
          </a:prstGeom>
          <a:noFill/>
          <a:ln>
            <a:noFill/>
          </a:ln>
        </p:spPr>
      </p:pic>
      <p:pic>
        <p:nvPicPr>
          <p:cNvPr id="9" name="8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008305988"/>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251520" y="980728"/>
            <a:ext cx="6984776" cy="707886"/>
          </a:xfrm>
          <a:prstGeom prst="rect">
            <a:avLst/>
          </a:prstGeom>
        </p:spPr>
        <p:txBody>
          <a:bodyPr wrap="square">
            <a:spAutoFit/>
          </a:bodyPr>
          <a:lstStyle/>
          <a:p>
            <a:r>
              <a:rPr lang="es-PE" sz="4000" b="1" dirty="0">
                <a:solidFill>
                  <a:schemeClr val="bg1"/>
                </a:solidFill>
              </a:rPr>
              <a:t>OBRAS INICIALES (OI)</a:t>
            </a:r>
            <a:endParaRPr lang="es-PE" b="1" dirty="0">
              <a:solidFill>
                <a:schemeClr val="bg1"/>
              </a:solidFill>
            </a:endParaRPr>
          </a:p>
        </p:txBody>
      </p:sp>
      <p:sp>
        <p:nvSpPr>
          <p:cNvPr id="15"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2" name="1 Rectángulo"/>
          <p:cNvSpPr/>
          <p:nvPr/>
        </p:nvSpPr>
        <p:spPr>
          <a:xfrm>
            <a:off x="-14289" y="2060848"/>
            <a:ext cx="9046007" cy="3139321"/>
          </a:xfrm>
          <a:prstGeom prst="rect">
            <a:avLst/>
          </a:prstGeom>
        </p:spPr>
        <p:txBody>
          <a:bodyPr wrap="square">
            <a:spAutoFit/>
          </a:bodyPr>
          <a:lstStyle/>
          <a:p>
            <a:r>
              <a:rPr lang="es-PE" dirty="0"/>
              <a:t>Las Obras Iniciales (</a:t>
            </a:r>
            <a:r>
              <a:rPr lang="es-PE" b="1" dirty="0"/>
              <a:t>OI</a:t>
            </a:r>
            <a:r>
              <a:rPr lang="es-PE" dirty="0"/>
              <a:t>) se ejecutarán en el tramo Canta – Huayllay (95.2 Km.).</a:t>
            </a:r>
          </a:p>
          <a:p>
            <a:r>
              <a:rPr lang="es-PE" dirty="0"/>
              <a:t> </a:t>
            </a:r>
          </a:p>
          <a:p>
            <a:pPr algn="just"/>
            <a:r>
              <a:rPr lang="es-PE" dirty="0"/>
              <a:t>La Obra Inicial consiste en realizar el mejoramiento y rehabilitación del tramo Canta - Huayllay (95.2 Km.) a nivel de carpeta asfáltica, de dos carriles, con un ancho de calzada de 7.20 m., bermas de 0.90 m., así como el mejoramiento de los sistemas de drenaje, estabilización de taludes. Se implementará señales verticales y horizontales, en función de las características de la carretera a fin de prevenir y salvaguardar la seguridad en la vía, entre otros trabajos, que se encuentran en el Estudio Definitivo del Saldo de Obra (a través de otro contrato se han realizado avances del 50.02% en la ejecución del mejoramiento, quedando el saldo de obra por ejecutar).</a:t>
            </a:r>
          </a:p>
          <a:p>
            <a:r>
              <a:rPr lang="es-PE" dirty="0"/>
              <a:t> </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482302785"/>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2" y="1124744"/>
            <a:ext cx="6192688" cy="523220"/>
          </a:xfrm>
          <a:prstGeom prst="rect">
            <a:avLst/>
          </a:prstGeom>
        </p:spPr>
        <p:txBody>
          <a:bodyPr wrap="square">
            <a:spAutoFit/>
          </a:bodyPr>
          <a:lstStyle/>
          <a:p>
            <a:pPr lvl="0" fontAlgn="base">
              <a:spcBef>
                <a:spcPct val="0"/>
              </a:spcBef>
              <a:spcAft>
                <a:spcPct val="0"/>
              </a:spcAft>
              <a:tabLst>
                <a:tab pos="698500" algn="l"/>
                <a:tab pos="5940425" algn="r"/>
              </a:tabLst>
            </a:pPr>
            <a:r>
              <a:rPr lang="es-PE" sz="2800" b="1" dirty="0" bmk="_Toc2889615">
                <a:solidFill>
                  <a:srgbClr val="FFFFFF"/>
                </a:solidFill>
                <a:latin typeface="Calibri" pitchFamily="34" charset="0"/>
                <a:ea typeface="Times New Roman" pitchFamily="18" charset="0"/>
                <a:cs typeface="Arial" pitchFamily="34" charset="0"/>
              </a:rPr>
              <a:t>PERÍODO DE OBRA INICIAL (OI)</a:t>
            </a:r>
            <a:endParaRPr lang="es-PE" sz="3200" b="1" dirty="0">
              <a:solidFill>
                <a:srgbClr val="FFFFFF"/>
              </a:solidFill>
              <a:latin typeface="Calibri" pitchFamily="34" charset="0"/>
              <a:ea typeface="Times New Roman" pitchFamily="18" charset="0"/>
              <a:cs typeface="Arial" pitchFamily="34" charset="0"/>
            </a:endParaRPr>
          </a:p>
        </p:txBody>
      </p:sp>
      <p:graphicFrame>
        <p:nvGraphicFramePr>
          <p:cNvPr id="2" name="1 Tabla"/>
          <p:cNvGraphicFramePr>
            <a:graphicFrameLocks noGrp="1"/>
          </p:cNvGraphicFramePr>
          <p:nvPr>
            <p:extLst>
              <p:ext uri="{D42A27DB-BD31-4B8C-83A1-F6EECF244321}">
                <p14:modId xmlns:p14="http://schemas.microsoft.com/office/powerpoint/2010/main" val="3989155116"/>
              </p:ext>
            </p:extLst>
          </p:nvPr>
        </p:nvGraphicFramePr>
        <p:xfrm>
          <a:off x="179513" y="2636912"/>
          <a:ext cx="8538108" cy="3188456"/>
        </p:xfrm>
        <a:graphic>
          <a:graphicData uri="http://schemas.openxmlformats.org/drawingml/2006/table">
            <a:tbl>
              <a:tblPr firstRow="1" firstCol="1" bandRow="1">
                <a:tableStyleId>{5940675A-B579-460E-94D1-54222C63F5DA}</a:tableStyleId>
              </a:tblPr>
              <a:tblGrid>
                <a:gridCol w="229523">
                  <a:extLst>
                    <a:ext uri="{9D8B030D-6E8A-4147-A177-3AD203B41FA5}">
                      <a16:colId xmlns:a16="http://schemas.microsoft.com/office/drawing/2014/main" val="20000"/>
                    </a:ext>
                  </a:extLst>
                </a:gridCol>
                <a:gridCol w="1570676">
                  <a:extLst>
                    <a:ext uri="{9D8B030D-6E8A-4147-A177-3AD203B41FA5}">
                      <a16:colId xmlns:a16="http://schemas.microsoft.com/office/drawing/2014/main" val="20001"/>
                    </a:ext>
                  </a:extLst>
                </a:gridCol>
                <a:gridCol w="924499">
                  <a:extLst>
                    <a:ext uri="{9D8B030D-6E8A-4147-A177-3AD203B41FA5}">
                      <a16:colId xmlns:a16="http://schemas.microsoft.com/office/drawing/2014/main" val="20002"/>
                    </a:ext>
                  </a:extLst>
                </a:gridCol>
                <a:gridCol w="229523">
                  <a:extLst>
                    <a:ext uri="{9D8B030D-6E8A-4147-A177-3AD203B41FA5}">
                      <a16:colId xmlns:a16="http://schemas.microsoft.com/office/drawing/2014/main" val="20003"/>
                    </a:ext>
                  </a:extLst>
                </a:gridCol>
                <a:gridCol w="229523">
                  <a:extLst>
                    <a:ext uri="{9D8B030D-6E8A-4147-A177-3AD203B41FA5}">
                      <a16:colId xmlns:a16="http://schemas.microsoft.com/office/drawing/2014/main" val="20004"/>
                    </a:ext>
                  </a:extLst>
                </a:gridCol>
                <a:gridCol w="238669">
                  <a:extLst>
                    <a:ext uri="{9D8B030D-6E8A-4147-A177-3AD203B41FA5}">
                      <a16:colId xmlns:a16="http://schemas.microsoft.com/office/drawing/2014/main" val="20005"/>
                    </a:ext>
                  </a:extLst>
                </a:gridCol>
                <a:gridCol w="238669">
                  <a:extLst>
                    <a:ext uri="{9D8B030D-6E8A-4147-A177-3AD203B41FA5}">
                      <a16:colId xmlns:a16="http://schemas.microsoft.com/office/drawing/2014/main" val="20006"/>
                    </a:ext>
                  </a:extLst>
                </a:gridCol>
                <a:gridCol w="238669">
                  <a:extLst>
                    <a:ext uri="{9D8B030D-6E8A-4147-A177-3AD203B41FA5}">
                      <a16:colId xmlns:a16="http://schemas.microsoft.com/office/drawing/2014/main" val="20007"/>
                    </a:ext>
                  </a:extLst>
                </a:gridCol>
                <a:gridCol w="238669">
                  <a:extLst>
                    <a:ext uri="{9D8B030D-6E8A-4147-A177-3AD203B41FA5}">
                      <a16:colId xmlns:a16="http://schemas.microsoft.com/office/drawing/2014/main" val="20008"/>
                    </a:ext>
                  </a:extLst>
                </a:gridCol>
                <a:gridCol w="290492">
                  <a:extLst>
                    <a:ext uri="{9D8B030D-6E8A-4147-A177-3AD203B41FA5}">
                      <a16:colId xmlns:a16="http://schemas.microsoft.com/office/drawing/2014/main" val="20009"/>
                    </a:ext>
                  </a:extLst>
                </a:gridCol>
                <a:gridCol w="290492">
                  <a:extLst>
                    <a:ext uri="{9D8B030D-6E8A-4147-A177-3AD203B41FA5}">
                      <a16:colId xmlns:a16="http://schemas.microsoft.com/office/drawing/2014/main" val="20010"/>
                    </a:ext>
                  </a:extLst>
                </a:gridCol>
                <a:gridCol w="238669">
                  <a:extLst>
                    <a:ext uri="{9D8B030D-6E8A-4147-A177-3AD203B41FA5}">
                      <a16:colId xmlns:a16="http://schemas.microsoft.com/office/drawing/2014/main" val="20011"/>
                    </a:ext>
                  </a:extLst>
                </a:gridCol>
                <a:gridCol w="238669">
                  <a:extLst>
                    <a:ext uri="{9D8B030D-6E8A-4147-A177-3AD203B41FA5}">
                      <a16:colId xmlns:a16="http://schemas.microsoft.com/office/drawing/2014/main" val="20012"/>
                    </a:ext>
                  </a:extLst>
                </a:gridCol>
                <a:gridCol w="238669">
                  <a:extLst>
                    <a:ext uri="{9D8B030D-6E8A-4147-A177-3AD203B41FA5}">
                      <a16:colId xmlns:a16="http://schemas.microsoft.com/office/drawing/2014/main" val="20013"/>
                    </a:ext>
                  </a:extLst>
                </a:gridCol>
                <a:gridCol w="238669">
                  <a:extLst>
                    <a:ext uri="{9D8B030D-6E8A-4147-A177-3AD203B41FA5}">
                      <a16:colId xmlns:a16="http://schemas.microsoft.com/office/drawing/2014/main" val="20014"/>
                    </a:ext>
                  </a:extLst>
                </a:gridCol>
                <a:gridCol w="238669">
                  <a:extLst>
                    <a:ext uri="{9D8B030D-6E8A-4147-A177-3AD203B41FA5}">
                      <a16:colId xmlns:a16="http://schemas.microsoft.com/office/drawing/2014/main" val="20015"/>
                    </a:ext>
                  </a:extLst>
                </a:gridCol>
                <a:gridCol w="238669">
                  <a:extLst>
                    <a:ext uri="{9D8B030D-6E8A-4147-A177-3AD203B41FA5}">
                      <a16:colId xmlns:a16="http://schemas.microsoft.com/office/drawing/2014/main" val="20016"/>
                    </a:ext>
                  </a:extLst>
                </a:gridCol>
                <a:gridCol w="238669">
                  <a:extLst>
                    <a:ext uri="{9D8B030D-6E8A-4147-A177-3AD203B41FA5}">
                      <a16:colId xmlns:a16="http://schemas.microsoft.com/office/drawing/2014/main" val="20017"/>
                    </a:ext>
                  </a:extLst>
                </a:gridCol>
                <a:gridCol w="238669">
                  <a:extLst>
                    <a:ext uri="{9D8B030D-6E8A-4147-A177-3AD203B41FA5}">
                      <a16:colId xmlns:a16="http://schemas.microsoft.com/office/drawing/2014/main" val="20018"/>
                    </a:ext>
                  </a:extLst>
                </a:gridCol>
                <a:gridCol w="238669">
                  <a:extLst>
                    <a:ext uri="{9D8B030D-6E8A-4147-A177-3AD203B41FA5}">
                      <a16:colId xmlns:a16="http://schemas.microsoft.com/office/drawing/2014/main" val="20019"/>
                    </a:ext>
                  </a:extLst>
                </a:gridCol>
                <a:gridCol w="238669">
                  <a:extLst>
                    <a:ext uri="{9D8B030D-6E8A-4147-A177-3AD203B41FA5}">
                      <a16:colId xmlns:a16="http://schemas.microsoft.com/office/drawing/2014/main" val="20020"/>
                    </a:ext>
                  </a:extLst>
                </a:gridCol>
                <a:gridCol w="238669">
                  <a:extLst>
                    <a:ext uri="{9D8B030D-6E8A-4147-A177-3AD203B41FA5}">
                      <a16:colId xmlns:a16="http://schemas.microsoft.com/office/drawing/2014/main" val="20021"/>
                    </a:ext>
                  </a:extLst>
                </a:gridCol>
                <a:gridCol w="238669">
                  <a:extLst>
                    <a:ext uri="{9D8B030D-6E8A-4147-A177-3AD203B41FA5}">
                      <a16:colId xmlns:a16="http://schemas.microsoft.com/office/drawing/2014/main" val="20022"/>
                    </a:ext>
                  </a:extLst>
                </a:gridCol>
                <a:gridCol w="238669">
                  <a:extLst>
                    <a:ext uri="{9D8B030D-6E8A-4147-A177-3AD203B41FA5}">
                      <a16:colId xmlns:a16="http://schemas.microsoft.com/office/drawing/2014/main" val="20023"/>
                    </a:ext>
                  </a:extLst>
                </a:gridCol>
                <a:gridCol w="238669">
                  <a:extLst>
                    <a:ext uri="{9D8B030D-6E8A-4147-A177-3AD203B41FA5}">
                      <a16:colId xmlns:a16="http://schemas.microsoft.com/office/drawing/2014/main" val="20024"/>
                    </a:ext>
                  </a:extLst>
                </a:gridCol>
                <a:gridCol w="238669">
                  <a:extLst>
                    <a:ext uri="{9D8B030D-6E8A-4147-A177-3AD203B41FA5}">
                      <a16:colId xmlns:a16="http://schemas.microsoft.com/office/drawing/2014/main" val="20025"/>
                    </a:ext>
                  </a:extLst>
                </a:gridCol>
                <a:gridCol w="238669">
                  <a:extLst>
                    <a:ext uri="{9D8B030D-6E8A-4147-A177-3AD203B41FA5}">
                      <a16:colId xmlns:a16="http://schemas.microsoft.com/office/drawing/2014/main" val="20026"/>
                    </a:ext>
                  </a:extLst>
                </a:gridCol>
              </a:tblGrid>
              <a:tr h="151314">
                <a:tc rowSpan="2" gridSpan="2">
                  <a:txBody>
                    <a:bodyPr/>
                    <a:lstStyle/>
                    <a:p>
                      <a:pPr algn="ctr">
                        <a:lnSpc>
                          <a:spcPct val="115000"/>
                        </a:lnSpc>
                        <a:spcAft>
                          <a:spcPts val="0"/>
                        </a:spcAft>
                      </a:pPr>
                      <a:r>
                        <a:rPr lang="es-PE" sz="1000" b="1" dirty="0">
                          <a:effectLst/>
                        </a:rPr>
                        <a:t>Obligación</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rowSpan="2" hMerge="1">
                  <a:txBody>
                    <a:bodyPr/>
                    <a:lstStyle/>
                    <a:p>
                      <a:endParaRPr lang="es-PE"/>
                    </a:p>
                  </a:txBody>
                  <a:tcPr/>
                </a:tc>
                <a:tc rowSpan="2">
                  <a:txBody>
                    <a:bodyPr/>
                    <a:lstStyle/>
                    <a:p>
                      <a:pPr algn="ctr">
                        <a:lnSpc>
                          <a:spcPct val="115000"/>
                        </a:lnSpc>
                        <a:spcAft>
                          <a:spcPts val="0"/>
                        </a:spcAft>
                      </a:pPr>
                      <a:r>
                        <a:rPr lang="es-PE" sz="1000" b="1" dirty="0">
                          <a:effectLst/>
                        </a:rPr>
                        <a:t>Días previos a la firma del CONTRATO</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gridSpan="24">
                  <a:txBody>
                    <a:bodyPr/>
                    <a:lstStyle/>
                    <a:p>
                      <a:pPr algn="ctr">
                        <a:lnSpc>
                          <a:spcPct val="115000"/>
                        </a:lnSpc>
                        <a:spcAft>
                          <a:spcPts val="0"/>
                        </a:spcAft>
                        <a:tabLst>
                          <a:tab pos="698500" algn="l"/>
                          <a:tab pos="5941060" algn="r"/>
                        </a:tabLst>
                      </a:pPr>
                      <a:r>
                        <a:rPr lang="es-PE" sz="900" dirty="0">
                          <a:effectLst/>
                        </a:rPr>
                        <a:t>Meses</a:t>
                      </a:r>
                      <a:endParaRPr lang="es-PE" sz="1200" dirty="0">
                        <a:effectLst/>
                        <a:latin typeface="Arial"/>
                        <a:ea typeface="Times New Roman"/>
                        <a:cs typeface="Times New Roman"/>
                      </a:endParaRPr>
                    </a:p>
                  </a:txBody>
                  <a:tcPr marL="68580" marR="68580" marT="0" marB="0" anchor="ct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extLst>
                  <a:ext uri="{0D108BD9-81ED-4DB2-BD59-A6C34878D82A}">
                    <a16:rowId xmlns:a16="http://schemas.microsoft.com/office/drawing/2014/main" val="10000"/>
                  </a:ext>
                </a:extLst>
              </a:tr>
              <a:tr h="807985">
                <a:tc gridSpan="2" vMerge="1">
                  <a:txBody>
                    <a:bodyPr/>
                    <a:lstStyle/>
                    <a:p>
                      <a:endParaRPr lang="es-PE"/>
                    </a:p>
                  </a:txBody>
                  <a:tcPr/>
                </a:tc>
                <a:tc hMerge="1" vMerge="1">
                  <a:txBody>
                    <a:bodyPr/>
                    <a:lstStyle/>
                    <a:p>
                      <a:endParaRPr lang="es-PE"/>
                    </a:p>
                  </a:txBody>
                  <a:tcPr/>
                </a:tc>
                <a:tc vMerge="1">
                  <a:txBody>
                    <a:bodyPr/>
                    <a:lstStyle/>
                    <a:p>
                      <a:endParaRPr lang="es-PE"/>
                    </a:p>
                  </a:txBody>
                  <a:tcPr/>
                </a:tc>
                <a:tc>
                  <a:txBody>
                    <a:bodyPr/>
                    <a:lstStyle/>
                    <a:p>
                      <a:pPr>
                        <a:lnSpc>
                          <a:spcPct val="115000"/>
                        </a:lnSpc>
                        <a:spcAft>
                          <a:spcPts val="0"/>
                        </a:spcAft>
                        <a:tabLst>
                          <a:tab pos="698500" algn="l"/>
                          <a:tab pos="5941060" algn="r"/>
                        </a:tabLst>
                      </a:pPr>
                      <a:r>
                        <a:rPr lang="es-PE" sz="800" b="1" dirty="0">
                          <a:effectLst/>
                          <a:latin typeface="Arial Narrow" pitchFamily="34" charset="0"/>
                        </a:rPr>
                        <a:t>1</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tabLst>
                          <a:tab pos="698500" algn="l"/>
                          <a:tab pos="5941060" algn="r"/>
                        </a:tabLst>
                      </a:pPr>
                      <a:r>
                        <a:rPr lang="es-PE" sz="800" b="1" dirty="0">
                          <a:effectLst/>
                          <a:latin typeface="Arial Narrow" pitchFamily="34" charset="0"/>
                        </a:rPr>
                        <a:t>2</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3</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4</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5</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6</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7</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8</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9</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10</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11</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12</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13</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14</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15</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16</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17</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18</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19</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20</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21</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22</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23</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tc>
                  <a:txBody>
                    <a:bodyPr/>
                    <a:lstStyle/>
                    <a:p>
                      <a:pPr>
                        <a:lnSpc>
                          <a:spcPct val="115000"/>
                        </a:lnSpc>
                        <a:spcAft>
                          <a:spcPts val="0"/>
                        </a:spcAft>
                      </a:pPr>
                      <a:r>
                        <a:rPr lang="es-PE" sz="800" b="1" dirty="0">
                          <a:effectLst/>
                          <a:latin typeface="Arial Narrow" pitchFamily="34" charset="0"/>
                        </a:rPr>
                        <a:t>24</a:t>
                      </a:r>
                      <a:endParaRPr lang="es-PE" sz="1200" b="1" dirty="0">
                        <a:effectLst/>
                        <a:latin typeface="Arial Narrow" pitchFamily="34" charset="0"/>
                        <a:ea typeface="Times New Roman"/>
                        <a:cs typeface="Times New Roman"/>
                      </a:endParaRPr>
                    </a:p>
                  </a:txBody>
                  <a:tcPr marL="68580" marR="68580" marT="0" marB="0" anchor="ctr">
                    <a:solidFill>
                      <a:schemeClr val="bg1">
                        <a:lumMod val="75000"/>
                      </a:schemeClr>
                    </a:solidFill>
                  </a:tcPr>
                </a:tc>
                <a:extLst>
                  <a:ext uri="{0D108BD9-81ED-4DB2-BD59-A6C34878D82A}">
                    <a16:rowId xmlns:a16="http://schemas.microsoft.com/office/drawing/2014/main" val="10001"/>
                  </a:ext>
                </a:extLst>
              </a:tr>
              <a:tr h="634929">
                <a:tc>
                  <a:txBody>
                    <a:bodyPr/>
                    <a:lstStyle/>
                    <a:p>
                      <a:pPr algn="ctr">
                        <a:lnSpc>
                          <a:spcPct val="115000"/>
                        </a:lnSpc>
                        <a:spcAft>
                          <a:spcPts val="0"/>
                        </a:spcAft>
                      </a:pPr>
                      <a:r>
                        <a:rPr lang="es-PE" sz="900" dirty="0">
                          <a:effectLst/>
                        </a:rPr>
                        <a:t> 1</a:t>
                      </a:r>
                      <a:endParaRPr lang="es-PE" sz="12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Programa de las OI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solidFill>
                      <a:srgbClr val="00B0F0"/>
                    </a:solidFill>
                  </a:tcP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extLst>
                  <a:ext uri="{0D108BD9-81ED-4DB2-BD59-A6C34878D82A}">
                    <a16:rowId xmlns:a16="http://schemas.microsoft.com/office/drawing/2014/main" val="10002"/>
                  </a:ext>
                </a:extLst>
              </a:tr>
              <a:tr h="797114">
                <a:tc>
                  <a:txBody>
                    <a:bodyPr/>
                    <a:lstStyle/>
                    <a:p>
                      <a:pPr algn="ctr">
                        <a:lnSpc>
                          <a:spcPct val="115000"/>
                        </a:lnSpc>
                        <a:spcAft>
                          <a:spcPts val="0"/>
                        </a:spcAft>
                      </a:pPr>
                      <a:r>
                        <a:rPr lang="es-PE" sz="900" dirty="0">
                          <a:effectLst/>
                        </a:rPr>
                        <a:t> 2</a:t>
                      </a:r>
                      <a:endParaRPr lang="es-PE" sz="12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Ejecución de las obras previstas en el Estudio Definitivo del saldo de obra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b"/>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tc>
                  <a:txBody>
                    <a:bodyPr/>
                    <a:lstStyle/>
                    <a:p>
                      <a:pPr algn="ctr">
                        <a:lnSpc>
                          <a:spcPct val="115000"/>
                        </a:lnSpc>
                        <a:spcAft>
                          <a:spcPts val="0"/>
                        </a:spcAft>
                        <a:tabLst>
                          <a:tab pos="698500" algn="l"/>
                          <a:tab pos="5941060" algn="r"/>
                        </a:tabLst>
                      </a:pPr>
                      <a:r>
                        <a:rPr lang="es-PE" sz="1050" dirty="0">
                          <a:effectLst/>
                          <a:highlight>
                            <a:srgbClr val="FFFF00"/>
                          </a:highlight>
                        </a:rPr>
                        <a:t> </a:t>
                      </a:r>
                      <a:endParaRPr lang="es-PE" sz="1600" dirty="0">
                        <a:effectLst/>
                        <a:latin typeface="Arial"/>
                        <a:ea typeface="Times New Roman"/>
                        <a:cs typeface="Times New Roman"/>
                      </a:endParaRPr>
                    </a:p>
                  </a:txBody>
                  <a:tcPr marL="68580" marR="68580" marT="0" marB="0" anchor="ctr">
                    <a:solidFill>
                      <a:srgbClr val="0070C0"/>
                    </a:solidFill>
                  </a:tcPr>
                </a:tc>
                <a:extLst>
                  <a:ext uri="{0D108BD9-81ED-4DB2-BD59-A6C34878D82A}">
                    <a16:rowId xmlns:a16="http://schemas.microsoft.com/office/drawing/2014/main" val="10003"/>
                  </a:ext>
                </a:extLst>
              </a:tr>
              <a:tr h="797114">
                <a:tc>
                  <a:txBody>
                    <a:bodyPr/>
                    <a:lstStyle/>
                    <a:p>
                      <a:pPr algn="ctr">
                        <a:lnSpc>
                          <a:spcPct val="115000"/>
                        </a:lnSpc>
                        <a:spcAft>
                          <a:spcPts val="0"/>
                        </a:spcAft>
                        <a:tabLst>
                          <a:tab pos="698500" algn="l"/>
                          <a:tab pos="5941060" algn="r"/>
                        </a:tabLst>
                      </a:pPr>
                      <a:r>
                        <a:rPr lang="es-PE" sz="900" dirty="0">
                          <a:effectLst/>
                          <a:latin typeface="+mn-lt"/>
                          <a:ea typeface="+mn-ea"/>
                          <a:cs typeface="+mn-cs"/>
                        </a:rPr>
                        <a:t>3</a:t>
                      </a:r>
                      <a:endParaRPr lang="es-PE" sz="12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Ejecución de actividades para alcanzar los estándares e índice de servicio</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a:effectLst/>
                        </a:rPr>
                        <a:t> </a:t>
                      </a:r>
                      <a:endParaRPr lang="es-PE" sz="16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50" dirty="0">
                          <a:effectLst/>
                        </a:rPr>
                        <a:t> </a:t>
                      </a:r>
                      <a:endParaRPr lang="es-PE" sz="16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solidFill>
                      <a:srgbClr val="002060"/>
                    </a:solidFill>
                  </a:tcP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solidFill>
                      <a:srgbClr val="002060"/>
                    </a:solidFill>
                  </a:tcPr>
                </a:tc>
                <a:tc>
                  <a:txBody>
                    <a:bodyPr/>
                    <a:lstStyle/>
                    <a:p>
                      <a:pPr algn="ctr">
                        <a:lnSpc>
                          <a:spcPct val="115000"/>
                        </a:lnSpc>
                        <a:spcAft>
                          <a:spcPts val="0"/>
                        </a:spcAft>
                        <a:tabLst>
                          <a:tab pos="698500" algn="l"/>
                          <a:tab pos="5941060" algn="r"/>
                        </a:tabLst>
                      </a:pPr>
                      <a:endParaRPr lang="es-PE" sz="1600" dirty="0">
                        <a:effectLst/>
                        <a:latin typeface="Arial"/>
                        <a:ea typeface="Times New Roman"/>
                        <a:cs typeface="Times New Roman"/>
                      </a:endParaRPr>
                    </a:p>
                  </a:txBody>
                  <a:tcPr marL="68580" marR="68580" marT="0" marB="0" anchor="ctr">
                    <a:solidFill>
                      <a:srgbClr val="002060"/>
                    </a:solidFill>
                  </a:tcPr>
                </a:tc>
                <a:extLst>
                  <a:ext uri="{0D108BD9-81ED-4DB2-BD59-A6C34878D82A}">
                    <a16:rowId xmlns:a16="http://schemas.microsoft.com/office/drawing/2014/main" val="10004"/>
                  </a:ext>
                </a:extLst>
              </a:tr>
            </a:tbl>
          </a:graphicData>
        </a:graphic>
      </p:graphicFrame>
      <p:sp>
        <p:nvSpPr>
          <p:cNvPr id="4" name="Rectangle 1"/>
          <p:cNvSpPr>
            <a:spLocks noChangeArrowheads="1"/>
          </p:cNvSpPr>
          <p:nvPr/>
        </p:nvSpPr>
        <p:spPr bwMode="auto">
          <a:xfrm>
            <a:off x="275430" y="2198484"/>
            <a:ext cx="641609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6979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698500" algn="l"/>
                <a:tab pos="5940425" algn="r"/>
              </a:tabLst>
            </a:pPr>
            <a:r>
              <a:rPr kumimoji="0" lang="es-PE" sz="1100" b="0" i="0" u="none" strike="noStrike" cap="none" normalizeH="0" baseline="0" dirty="0">
                <a:ln>
                  <a:noFill/>
                </a:ln>
                <a:solidFill>
                  <a:schemeClr val="tx1"/>
                </a:solidFill>
                <a:effectLst/>
                <a:latin typeface="Arial" pitchFamily="34" charset="0"/>
                <a:ea typeface="Times New Roman" pitchFamily="18" charset="0"/>
                <a:cs typeface="Calibri" pitchFamily="34" charset="0"/>
              </a:rPr>
              <a:t>El CONTRATISTA deberá realizar las </a:t>
            </a:r>
            <a:r>
              <a:rPr kumimoji="0" lang="es-PE" sz="1100" b="1" i="0" u="none" strike="noStrike" cap="none" normalizeH="0" baseline="0" dirty="0">
                <a:ln>
                  <a:noFill/>
                </a:ln>
                <a:solidFill>
                  <a:srgbClr val="0000FF"/>
                </a:solidFill>
                <a:effectLst/>
                <a:latin typeface="Arial" pitchFamily="34" charset="0"/>
                <a:ea typeface="Times New Roman" pitchFamily="18" charset="0"/>
                <a:cs typeface="Calibri" pitchFamily="34" charset="0"/>
              </a:rPr>
              <a:t>OI</a:t>
            </a:r>
            <a:r>
              <a:rPr kumimoji="0" lang="es-PE" sz="1100" b="0" i="0" u="none" strike="noStrike" cap="none" normalizeH="0" baseline="0" dirty="0">
                <a:ln>
                  <a:noFill/>
                </a:ln>
                <a:solidFill>
                  <a:schemeClr val="tx1"/>
                </a:solidFill>
                <a:effectLst/>
                <a:latin typeface="Arial" pitchFamily="34" charset="0"/>
                <a:ea typeface="Times New Roman" pitchFamily="18" charset="0"/>
                <a:cs typeface="Calibri" pitchFamily="34" charset="0"/>
              </a:rPr>
              <a:t>, teniendo en cuenta los siguientes plazos referenciales:</a:t>
            </a:r>
            <a:endParaRPr kumimoji="0" lang="es-PE"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98500" algn="l"/>
                <a:tab pos="5940425" algn="r"/>
              </a:tabLst>
            </a:pPr>
            <a:endParaRPr kumimoji="0" lang="es-PE" sz="2400" b="0" i="0" u="none" strike="noStrike" cap="none" normalizeH="0" baseline="0" dirty="0">
              <a:ln>
                <a:noFill/>
              </a:ln>
              <a:solidFill>
                <a:schemeClr val="tx1"/>
              </a:solidFill>
              <a:effectLst/>
              <a:latin typeface="Arial" pitchFamily="34" charset="0"/>
              <a:cs typeface="Arial" pitchFamily="34" charset="0"/>
            </a:endParaRP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481224552"/>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395536" y="2492896"/>
            <a:ext cx="8280920" cy="2554545"/>
          </a:xfrm>
          <a:prstGeom prst="rect">
            <a:avLst/>
          </a:prstGeom>
        </p:spPr>
        <p:txBody>
          <a:bodyPr wrap="square">
            <a:spAutoFit/>
          </a:bodyPr>
          <a:lstStyle/>
          <a:p>
            <a:r>
              <a:rPr lang="es-PE" sz="2000" dirty="0"/>
              <a:t>Las Obras Complementarias (</a:t>
            </a:r>
            <a:r>
              <a:rPr lang="es-PE" sz="2000" b="1" dirty="0">
                <a:solidFill>
                  <a:srgbClr val="0000FF"/>
                </a:solidFill>
              </a:rPr>
              <a:t>OC</a:t>
            </a:r>
            <a:r>
              <a:rPr lang="es-PE" sz="2000" dirty="0"/>
              <a:t>) consisten en:</a:t>
            </a:r>
          </a:p>
          <a:p>
            <a:r>
              <a:rPr lang="es-PE" sz="2000" dirty="0"/>
              <a:t> </a:t>
            </a:r>
          </a:p>
          <a:p>
            <a:pPr marL="457200" indent="-457200">
              <a:buAutoNum type="alphaLcParenR"/>
            </a:pPr>
            <a:r>
              <a:rPr lang="es-PE" sz="2000" dirty="0"/>
              <a:t>Obras Complementarias - Estación de Peaje (</a:t>
            </a:r>
            <a:r>
              <a:rPr lang="es-PE" sz="2000" b="1" dirty="0"/>
              <a:t>OC-Peaje</a:t>
            </a:r>
            <a:r>
              <a:rPr lang="es-PE" sz="2000" dirty="0"/>
              <a:t>): Comprende la formulación del Diseño Ejecutivo, la Construcción y Equipamiento de dos </a:t>
            </a:r>
            <a:r>
              <a:rPr lang="es-PE" sz="2000" dirty="0">
                <a:solidFill>
                  <a:srgbClr val="0000FF"/>
                </a:solidFill>
              </a:rPr>
              <a:t>(02) </a:t>
            </a:r>
            <a:r>
              <a:rPr lang="es-PE" sz="2000" dirty="0"/>
              <a:t>Estaciones de Peaje.</a:t>
            </a:r>
          </a:p>
          <a:p>
            <a:pPr marL="457200" indent="-457200">
              <a:buAutoNum type="alphaLcParenR"/>
            </a:pPr>
            <a:r>
              <a:rPr lang="es-PE" sz="2000" dirty="0"/>
              <a:t>Obras Complementarias - Estación de Pesaje </a:t>
            </a:r>
            <a:r>
              <a:rPr lang="es-PE" sz="2000" b="1" dirty="0"/>
              <a:t>(OC-Pesaje): </a:t>
            </a:r>
            <a:r>
              <a:rPr lang="es-PE" sz="2000" dirty="0"/>
              <a:t>Comprende la formulación del Diseño Ejecutivo, Construcción y Equipamiento de tres </a:t>
            </a:r>
            <a:r>
              <a:rPr lang="es-PE" sz="2000" dirty="0">
                <a:solidFill>
                  <a:srgbClr val="0000FF"/>
                </a:solidFill>
              </a:rPr>
              <a:t>(03) </a:t>
            </a:r>
            <a:r>
              <a:rPr lang="es-PE" sz="2000" dirty="0"/>
              <a:t>Estaciones de Pesaje.</a:t>
            </a:r>
          </a:p>
        </p:txBody>
      </p:sp>
      <p:sp>
        <p:nvSpPr>
          <p:cNvPr id="3" name="2 Rectángulo"/>
          <p:cNvSpPr/>
          <p:nvPr/>
        </p:nvSpPr>
        <p:spPr>
          <a:xfrm>
            <a:off x="179511" y="1052736"/>
            <a:ext cx="7056785" cy="646331"/>
          </a:xfrm>
          <a:prstGeom prst="rect">
            <a:avLst/>
          </a:prstGeom>
        </p:spPr>
        <p:txBody>
          <a:bodyPr wrap="square">
            <a:spAutoFit/>
          </a:bodyPr>
          <a:lstStyle/>
          <a:p>
            <a:r>
              <a:rPr lang="es-PE" sz="3600" b="1" dirty="0">
                <a:solidFill>
                  <a:schemeClr val="bg1"/>
                </a:solidFill>
              </a:rPr>
              <a:t>OBRAS COMPLEMENTARIAS</a:t>
            </a:r>
          </a:p>
        </p:txBody>
      </p:sp>
      <p:sp>
        <p:nvSpPr>
          <p:cNvPr id="9"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203054242"/>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OC - PEAJE</a:t>
            </a:r>
          </a:p>
        </p:txBody>
      </p:sp>
      <p:graphicFrame>
        <p:nvGraphicFramePr>
          <p:cNvPr id="4" name="3 Tabla"/>
          <p:cNvGraphicFramePr>
            <a:graphicFrameLocks noGrp="1"/>
          </p:cNvGraphicFramePr>
          <p:nvPr>
            <p:extLst>
              <p:ext uri="{D42A27DB-BD31-4B8C-83A1-F6EECF244321}">
                <p14:modId xmlns:p14="http://schemas.microsoft.com/office/powerpoint/2010/main" val="1308684897"/>
              </p:ext>
            </p:extLst>
          </p:nvPr>
        </p:nvGraphicFramePr>
        <p:xfrm>
          <a:off x="1259632" y="2707759"/>
          <a:ext cx="6192688" cy="1211264"/>
        </p:xfrm>
        <a:graphic>
          <a:graphicData uri="http://schemas.openxmlformats.org/drawingml/2006/table">
            <a:tbl>
              <a:tblPr firstRow="1" firstCol="1" lastRow="1" lastCol="1" bandRow="1" bandCol="1">
                <a:tableStyleId>{912C8C85-51F0-491E-9774-3900AFEF0FD7}</a:tableStyleId>
              </a:tblPr>
              <a:tblGrid>
                <a:gridCol w="812825">
                  <a:extLst>
                    <a:ext uri="{9D8B030D-6E8A-4147-A177-3AD203B41FA5}">
                      <a16:colId xmlns:a16="http://schemas.microsoft.com/office/drawing/2014/main" val="20000"/>
                    </a:ext>
                  </a:extLst>
                </a:gridCol>
                <a:gridCol w="1232323">
                  <a:extLst>
                    <a:ext uri="{9D8B030D-6E8A-4147-A177-3AD203B41FA5}">
                      <a16:colId xmlns:a16="http://schemas.microsoft.com/office/drawing/2014/main" val="20001"/>
                    </a:ext>
                  </a:extLst>
                </a:gridCol>
                <a:gridCol w="814342">
                  <a:extLst>
                    <a:ext uri="{9D8B030D-6E8A-4147-A177-3AD203B41FA5}">
                      <a16:colId xmlns:a16="http://schemas.microsoft.com/office/drawing/2014/main" val="20002"/>
                    </a:ext>
                  </a:extLst>
                </a:gridCol>
                <a:gridCol w="693210">
                  <a:extLst>
                    <a:ext uri="{9D8B030D-6E8A-4147-A177-3AD203B41FA5}">
                      <a16:colId xmlns:a16="http://schemas.microsoft.com/office/drawing/2014/main" val="20003"/>
                    </a:ext>
                  </a:extLst>
                </a:gridCol>
                <a:gridCol w="1208956">
                  <a:extLst>
                    <a:ext uri="{9D8B030D-6E8A-4147-A177-3AD203B41FA5}">
                      <a16:colId xmlns:a16="http://schemas.microsoft.com/office/drawing/2014/main" val="20004"/>
                    </a:ext>
                  </a:extLst>
                </a:gridCol>
                <a:gridCol w="1431032">
                  <a:extLst>
                    <a:ext uri="{9D8B030D-6E8A-4147-A177-3AD203B41FA5}">
                      <a16:colId xmlns:a16="http://schemas.microsoft.com/office/drawing/2014/main" val="20005"/>
                    </a:ext>
                  </a:extLst>
                </a:gridCol>
              </a:tblGrid>
              <a:tr h="204470">
                <a:tc gridSpan="6">
                  <a:txBody>
                    <a:bodyPr/>
                    <a:lstStyle/>
                    <a:p>
                      <a:pPr algn="ctr">
                        <a:lnSpc>
                          <a:spcPct val="115000"/>
                        </a:lnSpc>
                        <a:spcAft>
                          <a:spcPts val="0"/>
                        </a:spcAft>
                      </a:pPr>
                      <a:r>
                        <a:rPr lang="es-PE" sz="800" dirty="0">
                          <a:effectLst/>
                        </a:rPr>
                        <a:t>Cuadro N° 01</a:t>
                      </a:r>
                      <a:endParaRPr lang="es-PE" sz="1100" dirty="0">
                        <a:effectLst/>
                        <a:latin typeface="Arial"/>
                        <a:ea typeface="Times New Roman"/>
                        <a:cs typeface="Times New Roman"/>
                      </a:endParaRPr>
                    </a:p>
                  </a:txBody>
                  <a:tcPr marL="68580" marR="68580" marT="0" marB="0" anchor="ct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tc hMerge="1">
                  <a:txBody>
                    <a:bodyPr/>
                    <a:lstStyle/>
                    <a:p>
                      <a:endParaRPr lang="es-PE"/>
                    </a:p>
                  </a:txBody>
                  <a:tcPr/>
                </a:tc>
                <a:extLst>
                  <a:ext uri="{0D108BD9-81ED-4DB2-BD59-A6C34878D82A}">
                    <a16:rowId xmlns:a16="http://schemas.microsoft.com/office/drawing/2014/main" val="10000"/>
                  </a:ext>
                </a:extLst>
              </a:tr>
              <a:tr h="204470">
                <a:tc>
                  <a:txBody>
                    <a:bodyPr/>
                    <a:lstStyle/>
                    <a:p>
                      <a:pPr algn="ctr">
                        <a:lnSpc>
                          <a:spcPct val="115000"/>
                        </a:lnSpc>
                        <a:spcAft>
                          <a:spcPts val="0"/>
                        </a:spcAft>
                      </a:pPr>
                      <a:r>
                        <a:rPr lang="es-PE" sz="1000" b="0" dirty="0">
                          <a:effectLst/>
                        </a:rPr>
                        <a:t>Progresiva Estación</a:t>
                      </a:r>
                      <a:endParaRPr lang="es-PE" sz="1400" b="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pPr>
                      <a:r>
                        <a:rPr lang="es-PE" sz="1000" b="0" dirty="0">
                          <a:effectLst/>
                        </a:rPr>
                        <a:t>Tramo</a:t>
                      </a:r>
                      <a:endParaRPr lang="es-PE" sz="1400" b="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pPr>
                      <a:r>
                        <a:rPr lang="es-PE" sz="1000" b="0" dirty="0">
                          <a:effectLst/>
                        </a:rPr>
                        <a:t>Lado</a:t>
                      </a:r>
                      <a:endParaRPr lang="es-PE" sz="1400" b="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pPr>
                      <a:r>
                        <a:rPr lang="es-PE" sz="1000" b="0" dirty="0">
                          <a:effectLst/>
                        </a:rPr>
                        <a:t>Zona</a:t>
                      </a:r>
                      <a:endParaRPr lang="es-PE" sz="1400" b="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pPr>
                      <a:r>
                        <a:rPr lang="es-PE" sz="1000" b="0">
                          <a:effectLst/>
                        </a:rPr>
                        <a:t>Altura</a:t>
                      </a:r>
                      <a:endParaRPr lang="es-PE" sz="1400" b="0">
                        <a:effectLst/>
                        <a:latin typeface="Arial"/>
                        <a:ea typeface="Times New Roman"/>
                        <a:cs typeface="Times New Roman"/>
                      </a:endParaRPr>
                    </a:p>
                  </a:txBody>
                  <a:tcPr marL="68580" marR="68580" marT="0" marB="0"/>
                </a:tc>
                <a:tc>
                  <a:txBody>
                    <a:bodyPr/>
                    <a:lstStyle/>
                    <a:p>
                      <a:pPr algn="ctr">
                        <a:lnSpc>
                          <a:spcPct val="115000"/>
                        </a:lnSpc>
                        <a:spcAft>
                          <a:spcPts val="0"/>
                        </a:spcAft>
                      </a:pPr>
                      <a:r>
                        <a:rPr lang="es-PE" sz="1000" b="0">
                          <a:effectLst/>
                        </a:rPr>
                        <a:t>Coordenada</a:t>
                      </a:r>
                      <a:endParaRPr lang="es-PE" sz="1400" b="0">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r h="187325">
                <a:tc>
                  <a:txBody>
                    <a:bodyPr/>
                    <a:lstStyle/>
                    <a:p>
                      <a:pPr algn="ctr">
                        <a:lnSpc>
                          <a:spcPct val="115000"/>
                        </a:lnSpc>
                        <a:spcAft>
                          <a:spcPts val="0"/>
                        </a:spcAft>
                        <a:tabLst>
                          <a:tab pos="698500" algn="l"/>
                          <a:tab pos="5941060" algn="r"/>
                        </a:tabLst>
                      </a:pPr>
                      <a:r>
                        <a:rPr lang="es-PE" sz="1000" b="0">
                          <a:effectLst/>
                        </a:rPr>
                        <a:t>Km 16+500 </a:t>
                      </a:r>
                      <a:endParaRPr lang="es-PE" sz="1400" b="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Lima – Canta</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Izquierdo</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Trapiche</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530 msnm</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a:effectLst/>
                        </a:rPr>
                        <a:t>E= 285,306.5427, N=8’702,232.030</a:t>
                      </a:r>
                      <a:endParaRPr lang="es-PE" sz="1400" b="0">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r h="193040">
                <a:tc>
                  <a:txBody>
                    <a:bodyPr/>
                    <a:lstStyle/>
                    <a:p>
                      <a:pPr algn="ctr">
                        <a:lnSpc>
                          <a:spcPct val="115000"/>
                        </a:lnSpc>
                        <a:spcAft>
                          <a:spcPts val="0"/>
                        </a:spcAft>
                        <a:tabLst>
                          <a:tab pos="698500" algn="l"/>
                          <a:tab pos="5941060" algn="r"/>
                        </a:tabLst>
                      </a:pPr>
                      <a:r>
                        <a:rPr lang="es-PE" sz="1000" b="0">
                          <a:effectLst/>
                        </a:rPr>
                        <a:t>Km 17+200 </a:t>
                      </a:r>
                      <a:endParaRPr lang="es-PE" sz="1400" b="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Canta - Huayllay</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Izquierdo</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a:effectLst/>
                        </a:rPr>
                        <a:t>Huaros</a:t>
                      </a:r>
                      <a:endParaRPr lang="es-PE" sz="1400" b="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3,500 msnm</a:t>
                      </a:r>
                      <a:endParaRPr lang="es-PE" sz="1400" b="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98500" algn="l"/>
                          <a:tab pos="5941060" algn="r"/>
                        </a:tabLst>
                      </a:pPr>
                      <a:r>
                        <a:rPr lang="es-PE" sz="1000" b="0" dirty="0">
                          <a:effectLst/>
                        </a:rPr>
                        <a:t>E=330,061.9440, N=8’738,251.5885.</a:t>
                      </a:r>
                      <a:endParaRPr lang="es-PE" sz="1400" b="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5" name="Rectangle 1"/>
          <p:cNvSpPr>
            <a:spLocks noChangeArrowheads="1"/>
          </p:cNvSpPr>
          <p:nvPr/>
        </p:nvSpPr>
        <p:spPr bwMode="auto">
          <a:xfrm>
            <a:off x="228904" y="2196869"/>
            <a:ext cx="37625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98500" algn="l"/>
                <a:tab pos="5940425" algn="r"/>
              </a:tabLst>
            </a:pPr>
            <a:r>
              <a:rPr kumimoji="0" lang="es-PE" sz="2800" b="1" i="0" u="none" strike="noStrike" cap="none" normalizeH="0" baseline="0" dirty="0">
                <a:ln>
                  <a:noFill/>
                </a:ln>
                <a:solidFill>
                  <a:schemeClr val="tx1"/>
                </a:solidFill>
                <a:effectLst/>
                <a:latin typeface="Arial" pitchFamily="34" charset="0"/>
                <a:ea typeface="Times New Roman" pitchFamily="18" charset="0"/>
                <a:cs typeface="Calibri" pitchFamily="34" charset="0"/>
              </a:rPr>
              <a:t>Estaciones de Peaje:</a:t>
            </a:r>
            <a:endParaRPr kumimoji="0" lang="es-PE" sz="5400" b="1" i="0" u="none" strike="noStrike" cap="none" normalizeH="0" baseline="0" dirty="0">
              <a:ln>
                <a:noFill/>
              </a:ln>
              <a:solidFill>
                <a:schemeClr val="tx1"/>
              </a:solidFill>
              <a:effectLst/>
              <a:latin typeface="Arial" pitchFamily="34" charset="0"/>
              <a:cs typeface="Arial" pitchFamily="34" charset="0"/>
            </a:endParaRPr>
          </a:p>
        </p:txBody>
      </p:sp>
      <p:sp>
        <p:nvSpPr>
          <p:cNvPr id="9" name="8 Marcador de contenido"/>
          <p:cNvSpPr>
            <a:spLocks noGrp="1"/>
          </p:cNvSpPr>
          <p:nvPr>
            <p:ph idx="1"/>
          </p:nvPr>
        </p:nvSpPr>
        <p:spPr>
          <a:xfrm>
            <a:off x="467544" y="3933057"/>
            <a:ext cx="8424936" cy="1872207"/>
          </a:xfrm>
        </p:spPr>
        <p:txBody>
          <a:bodyPr>
            <a:normAutofit fontScale="25000" lnSpcReduction="20000"/>
          </a:bodyPr>
          <a:lstStyle/>
          <a:p>
            <a:endParaRPr lang="es-PE" dirty="0"/>
          </a:p>
          <a:p>
            <a:pPr marL="0" indent="0">
              <a:buNone/>
            </a:pPr>
            <a:r>
              <a:rPr lang="es-PE" sz="4800" dirty="0"/>
              <a:t>Las Obras Complementaria OC-Peaje, ubicadas según cuadro N° 01, comprenden la formulación del Diseño Ejecutivo, construcción y el equipamiento de las Estaciones de Peaje, que serán de obligación del CONTRATISTA, de conformidad con lo señalado en el Capítulo 3 y el Anexo 3. Las actividades a cargo del CONTRATISTA serán:</a:t>
            </a:r>
          </a:p>
          <a:p>
            <a:pPr lvl="0"/>
            <a:r>
              <a:rPr lang="es-PE" sz="4800" dirty="0"/>
              <a:t>Formulación del Diseño Ejecutivo</a:t>
            </a:r>
          </a:p>
          <a:p>
            <a:pPr lvl="0"/>
            <a:r>
              <a:rPr lang="es-PE" sz="4800" dirty="0"/>
              <a:t>Construcción de la Infraestructura Vial de la Estación de Peaje. </a:t>
            </a:r>
          </a:p>
          <a:p>
            <a:pPr lvl="0"/>
            <a:r>
              <a:rPr lang="es-PE" sz="4800" dirty="0"/>
              <a:t>Construcción de la Edificación Administrativa.</a:t>
            </a:r>
          </a:p>
          <a:p>
            <a:pPr lvl="0"/>
            <a:r>
              <a:rPr lang="es-PE" sz="4800" dirty="0"/>
              <a:t>Equipamiento de la Infraestructura Vial y las Edificaciones.</a:t>
            </a:r>
          </a:p>
          <a:p>
            <a:r>
              <a:rPr lang="es-PE" sz="4800" dirty="0"/>
              <a:t>Capacitación e Información.</a:t>
            </a:r>
          </a:p>
          <a:p>
            <a:pPr marL="0" indent="0">
              <a:buNone/>
            </a:pPr>
            <a:r>
              <a:rPr lang="es-PE" sz="4800" dirty="0"/>
              <a:t>La operación, recaudación y mantenimiento de las estaciones de peaje corresponderá al CONTRATANTE.</a:t>
            </a:r>
          </a:p>
        </p:txBody>
      </p:sp>
      <p:sp>
        <p:nvSpPr>
          <p:cNvPr id="16"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159716838"/>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35103" y="1052736"/>
            <a:ext cx="7200801" cy="954107"/>
          </a:xfrm>
          <a:prstGeom prst="rect">
            <a:avLst/>
          </a:prstGeom>
        </p:spPr>
        <p:txBody>
          <a:bodyPr wrap="square">
            <a:spAutoFit/>
          </a:bodyPr>
          <a:lstStyle/>
          <a:p>
            <a:r>
              <a:rPr lang="es-PE" sz="2800" b="1" dirty="0">
                <a:solidFill>
                  <a:schemeClr val="bg1"/>
                </a:solidFill>
              </a:rPr>
              <a:t>PERIODO DE OBRAS COMPLEMENTARIAS – PEAJE </a:t>
            </a: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4" name="3 Rectángulo"/>
          <p:cNvSpPr/>
          <p:nvPr/>
        </p:nvSpPr>
        <p:spPr>
          <a:xfrm>
            <a:off x="174472" y="2228671"/>
            <a:ext cx="8501984" cy="923330"/>
          </a:xfrm>
          <a:prstGeom prst="rect">
            <a:avLst/>
          </a:prstGeom>
        </p:spPr>
        <p:txBody>
          <a:bodyPr wrap="square">
            <a:spAutoFit/>
          </a:bodyPr>
          <a:lstStyle/>
          <a:p>
            <a:r>
              <a:rPr lang="es-PE" dirty="0"/>
              <a:t>El CONTRATISTA cuenta con los siguientes plazos para ejecutar las Obras Complementarias - </a:t>
            </a:r>
            <a:r>
              <a:rPr lang="es-PE" b="1" dirty="0"/>
              <a:t>OC-Peaje</a:t>
            </a:r>
            <a:r>
              <a:rPr lang="es-PE" dirty="0"/>
              <a:t>:</a:t>
            </a:r>
          </a:p>
          <a:p>
            <a:r>
              <a:rPr lang="es-PE" dirty="0"/>
              <a:t> </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251520" y="2924944"/>
            <a:ext cx="8640959" cy="2957019"/>
          </a:xfrm>
          <a:prstGeom prst="rect">
            <a:avLst/>
          </a:prstGeom>
          <a:noFill/>
          <a:ln>
            <a:noFill/>
          </a:ln>
        </p:spPr>
      </p:pic>
      <p:pic>
        <p:nvPicPr>
          <p:cNvPr id="15" name="14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788127745"/>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Marcador de contenido"/>
          <p:cNvPicPr>
            <a:picLocks noGrp="1"/>
          </p:cNvPicPr>
          <p:nvPr>
            <p:ph idx="1"/>
          </p:nvPr>
        </p:nvPicPr>
        <p:blipFill rotWithShape="1">
          <a:blip r:embed="rId2" cstate="print">
            <a:extLst>
              <a:ext uri="{28A0092B-C50C-407E-A947-70E740481C1C}">
                <a14:useLocalDpi xmlns:a14="http://schemas.microsoft.com/office/drawing/2010/main" val="0"/>
              </a:ext>
            </a:extLst>
          </a:blip>
          <a:srcRect l="11253" t="39368" r="21124" b="37684"/>
          <a:stretch/>
        </p:blipFill>
        <p:spPr bwMode="auto">
          <a:xfrm>
            <a:off x="174472" y="1988840"/>
            <a:ext cx="8899752" cy="3744416"/>
          </a:xfrm>
          <a:prstGeom prst="rect">
            <a:avLst/>
          </a:prstGeom>
          <a:noFill/>
          <a:ln>
            <a:noFill/>
          </a:ln>
          <a:extLst>
            <a:ext uri="{53640926-AAD7-44D8-BBD7-CCE9431645EC}">
              <a14:shadowObscured xmlns:a14="http://schemas.microsoft.com/office/drawing/2010/main"/>
            </a:ext>
          </a:extLst>
        </p:spPr>
      </p:pic>
      <p:sp>
        <p:nvSpPr>
          <p:cNvPr id="3" name="2 Título"/>
          <p:cNvSpPr>
            <a:spLocks noGrp="1"/>
          </p:cNvSpPr>
          <p:nvPr>
            <p:ph type="title"/>
          </p:nvPr>
        </p:nvSpPr>
        <p:spPr>
          <a:xfrm>
            <a:off x="174472" y="980728"/>
            <a:ext cx="7490544" cy="563562"/>
          </a:xfrm>
        </p:spPr>
        <p:txBody>
          <a:bodyPr/>
          <a:lstStyle/>
          <a:p>
            <a:r>
              <a:rPr lang="es-PE" sz="2800" b="1" dirty="0">
                <a:solidFill>
                  <a:schemeClr val="bg1"/>
                </a:solidFill>
                <a:effectLst/>
              </a:rPr>
              <a:t>INGENIERIA DEL PROYECTO-PEAJE</a:t>
            </a:r>
            <a:endParaRPr lang="es-PE" sz="2800" dirty="0">
              <a:solidFill>
                <a:schemeClr val="bg1"/>
              </a:solidFill>
              <a:effectLst/>
            </a:endParaRPr>
          </a:p>
        </p:txBody>
      </p:sp>
      <p:sp>
        <p:nvSpPr>
          <p:cNvPr id="5"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6"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7" name="11 Imagen" descr="Logo_provias_nac"/>
          <p:cNvPicPr>
            <a:picLocks noChangeAspect="1" noChangeArrowheads="1"/>
          </p:cNvPicPr>
          <p:nvPr/>
        </p:nvPicPr>
        <p:blipFill>
          <a:blip r:embed="rId3" cstate="print"/>
          <a:srcRect/>
          <a:stretch>
            <a:fillRect/>
          </a:stretch>
        </p:blipFill>
        <p:spPr bwMode="auto">
          <a:xfrm>
            <a:off x="69032" y="95142"/>
            <a:ext cx="5826107" cy="547036"/>
          </a:xfrm>
          <a:prstGeom prst="rect">
            <a:avLst/>
          </a:prstGeom>
          <a:noFill/>
          <a:ln w="9525">
            <a:noFill/>
            <a:miter lim="800000"/>
            <a:headEnd/>
            <a:tailEnd/>
          </a:ln>
        </p:spPr>
      </p:pic>
      <p:pic>
        <p:nvPicPr>
          <p:cNvPr id="8"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9 Rectángulo"/>
          <p:cNvSpPr/>
          <p:nvPr/>
        </p:nvSpPr>
        <p:spPr>
          <a:xfrm>
            <a:off x="611560" y="5684944"/>
            <a:ext cx="8208911" cy="338554"/>
          </a:xfrm>
          <a:prstGeom prst="rect">
            <a:avLst/>
          </a:prstGeom>
        </p:spPr>
        <p:txBody>
          <a:bodyPr wrap="square">
            <a:spAutoFit/>
          </a:bodyPr>
          <a:lstStyle/>
          <a:p>
            <a:pPr algn="ctr"/>
            <a:r>
              <a:rPr lang="es-PE" sz="1600" b="1" dirty="0"/>
              <a:t>Grafico 1: Distribución de la unidad modular de peaje tres (03) islas</a:t>
            </a:r>
          </a:p>
        </p:txBody>
      </p:sp>
      <p:grpSp>
        <p:nvGrpSpPr>
          <p:cNvPr id="11" name="62550 Grupo"/>
          <p:cNvGrpSpPr/>
          <p:nvPr/>
        </p:nvGrpSpPr>
        <p:grpSpPr>
          <a:xfrm>
            <a:off x="4014628" y="1974028"/>
            <a:ext cx="1122680" cy="856153"/>
            <a:chOff x="175828" y="131736"/>
            <a:chExt cx="1123134" cy="856153"/>
          </a:xfrm>
        </p:grpSpPr>
        <p:cxnSp>
          <p:nvCxnSpPr>
            <p:cNvPr id="13" name="62551 Conector recto"/>
            <p:cNvCxnSpPr/>
            <p:nvPr/>
          </p:nvCxnSpPr>
          <p:spPr>
            <a:xfrm flipH="1">
              <a:off x="362533" y="263542"/>
              <a:ext cx="873125" cy="0"/>
            </a:xfrm>
            <a:prstGeom prst="line">
              <a:avLst/>
            </a:prstGeom>
            <a:noFill/>
            <a:ln w="3175" cap="flat" cmpd="sng" algn="ctr">
              <a:solidFill>
                <a:srgbClr val="4F81BD">
                  <a:shade val="95000"/>
                  <a:satMod val="105000"/>
                </a:srgbClr>
              </a:solidFill>
              <a:prstDash val="solid"/>
              <a:headEnd type="triangle" w="sm" len="sm"/>
              <a:tailEnd type="triangle" w="sm" len="sm"/>
            </a:ln>
            <a:effectLst/>
          </p:spPr>
        </p:cxnSp>
        <p:cxnSp>
          <p:nvCxnSpPr>
            <p:cNvPr id="14" name="62552 Conector recto"/>
            <p:cNvCxnSpPr/>
            <p:nvPr/>
          </p:nvCxnSpPr>
          <p:spPr>
            <a:xfrm flipV="1">
              <a:off x="284714" y="354159"/>
              <a:ext cx="0" cy="633730"/>
            </a:xfrm>
            <a:prstGeom prst="line">
              <a:avLst/>
            </a:prstGeom>
            <a:noFill/>
            <a:ln w="3175" cap="flat" cmpd="sng" algn="ctr">
              <a:solidFill>
                <a:srgbClr val="4F81BD">
                  <a:shade val="95000"/>
                  <a:satMod val="105000"/>
                </a:srgbClr>
              </a:solidFill>
              <a:prstDash val="solid"/>
              <a:headEnd type="triangle" w="sm" len="sm"/>
              <a:tailEnd type="triangle" w="sm" len="sm"/>
            </a:ln>
            <a:effectLst/>
          </p:spPr>
        </p:cxnSp>
        <p:sp>
          <p:nvSpPr>
            <p:cNvPr id="15" name="62553 Cuadro de texto"/>
            <p:cNvSpPr txBox="1"/>
            <p:nvPr/>
          </p:nvSpPr>
          <p:spPr>
            <a:xfrm>
              <a:off x="431976" y="155190"/>
              <a:ext cx="866986" cy="13970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spcAft>
                  <a:spcPts val="0"/>
                </a:spcAft>
              </a:pPr>
              <a:r>
                <a:rPr lang="es-PE" sz="700">
                  <a:effectLst/>
                  <a:latin typeface="Arial Narrow"/>
                  <a:ea typeface="Times New Roman"/>
                  <a:cs typeface="Times New Roman"/>
                </a:rPr>
                <a:t>Longitud Administrativa</a:t>
              </a:r>
              <a:endParaRPr lang="es-PE" sz="1100">
                <a:effectLst/>
                <a:latin typeface="Arial"/>
                <a:ea typeface="Times New Roman"/>
                <a:cs typeface="Times New Roman"/>
              </a:endParaRPr>
            </a:p>
          </p:txBody>
        </p:sp>
        <p:sp>
          <p:nvSpPr>
            <p:cNvPr id="16" name="62554 Cuadro de texto"/>
            <p:cNvSpPr txBox="1"/>
            <p:nvPr/>
          </p:nvSpPr>
          <p:spPr>
            <a:xfrm rot="16200000">
              <a:off x="-182180" y="489744"/>
              <a:ext cx="856095" cy="14008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spcAft>
                  <a:spcPts val="0"/>
                </a:spcAft>
              </a:pPr>
              <a:r>
                <a:rPr lang="es-PE" sz="700">
                  <a:effectLst/>
                  <a:latin typeface="Arial Narrow"/>
                  <a:ea typeface="Times New Roman"/>
                  <a:cs typeface="Times New Roman"/>
                </a:rPr>
                <a:t>Ancho Administrativa</a:t>
              </a:r>
              <a:endParaRPr lang="es-PE" sz="1100">
                <a:effectLst/>
                <a:latin typeface="Arial"/>
                <a:ea typeface="Times New Roman"/>
                <a:cs typeface="Times New Roman"/>
              </a:endParaRPr>
            </a:p>
          </p:txBody>
        </p:sp>
      </p:grpSp>
      <p:sp>
        <p:nvSpPr>
          <p:cNvPr id="12" name="62555 Cuadro de texto"/>
          <p:cNvSpPr txBox="1"/>
          <p:nvPr/>
        </p:nvSpPr>
        <p:spPr>
          <a:xfrm rot="16200000">
            <a:off x="6423817" y="3115731"/>
            <a:ext cx="417830" cy="242570"/>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es-PE" sz="700">
                <a:effectLst/>
                <a:latin typeface="Arial Narrow"/>
                <a:ea typeface="Times New Roman"/>
                <a:cs typeface="Times New Roman"/>
              </a:rPr>
              <a:t>Ancho Plaza de Peaje</a:t>
            </a:r>
            <a:endParaRPr lang="es-PE" sz="1100">
              <a:effectLst/>
              <a:latin typeface="Arial"/>
              <a:ea typeface="Times New Roman"/>
              <a:cs typeface="Times New Roman"/>
            </a:endParaRPr>
          </a:p>
        </p:txBody>
      </p:sp>
      <p:sp>
        <p:nvSpPr>
          <p:cNvPr id="17" name="16 Rectángulo"/>
          <p:cNvSpPr/>
          <p:nvPr/>
        </p:nvSpPr>
        <p:spPr>
          <a:xfrm>
            <a:off x="65644" y="2065155"/>
            <a:ext cx="3786276" cy="954107"/>
          </a:xfrm>
          <a:prstGeom prst="rect">
            <a:avLst/>
          </a:prstGeom>
        </p:spPr>
        <p:txBody>
          <a:bodyPr wrap="square">
            <a:spAutoFit/>
          </a:bodyPr>
          <a:lstStyle/>
          <a:p>
            <a:r>
              <a:rPr lang="es-PE" sz="1400" dirty="0"/>
              <a:t>Los Diseños Ejecutivos para las OC Peajes, tienen como finalidad elaborar el  expediente completo para la construcción de las Unidades de Peaje.</a:t>
            </a:r>
          </a:p>
        </p:txBody>
      </p:sp>
      <p:pic>
        <p:nvPicPr>
          <p:cNvPr id="18" name="17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4224609604"/>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OC - PESAJE</a:t>
            </a:r>
          </a:p>
        </p:txBody>
      </p:sp>
      <p:sp>
        <p:nvSpPr>
          <p:cNvPr id="2" name="1 Rectángulo"/>
          <p:cNvSpPr/>
          <p:nvPr/>
        </p:nvSpPr>
        <p:spPr>
          <a:xfrm>
            <a:off x="139726" y="1916832"/>
            <a:ext cx="8872483" cy="1815882"/>
          </a:xfrm>
          <a:prstGeom prst="rect">
            <a:avLst/>
          </a:prstGeom>
        </p:spPr>
        <p:txBody>
          <a:bodyPr wrap="square">
            <a:spAutoFit/>
          </a:bodyPr>
          <a:lstStyle/>
          <a:p>
            <a:r>
              <a:rPr lang="es-PE" sz="1600" dirty="0"/>
              <a:t> </a:t>
            </a:r>
          </a:p>
          <a:p>
            <a:r>
              <a:rPr lang="es-PE" sz="1600" dirty="0"/>
              <a:t>Las Obras Complementarias - Estación de Pesaje (</a:t>
            </a:r>
            <a:r>
              <a:rPr lang="es-PE" sz="1600" b="1" dirty="0"/>
              <a:t>OC-Pesaje)</a:t>
            </a:r>
            <a:r>
              <a:rPr lang="es-PE" sz="1600" dirty="0"/>
              <a:t>, comprende la formulación del Diseño Ejecutivo, la construcción y el equipamiento de tres (03) Estaciones de Pesaje Fija Simple, con el fin de que el CONTRATANTE o el Órgano competente  implemente la normatividad de control, supervisión, fiscalización e imposición de la infracción sobre las unidades vehiculares que transitan por el corredor, con fines de preservar la infraestructura vial e implementar la operatividad integral del Sistema del Control de Pesos y Medidas Vehiculares.</a:t>
            </a:r>
          </a:p>
        </p:txBody>
      </p:sp>
      <p:sp>
        <p:nvSpPr>
          <p:cNvPr id="4" name="3 Rectángulo"/>
          <p:cNvSpPr/>
          <p:nvPr/>
        </p:nvSpPr>
        <p:spPr>
          <a:xfrm>
            <a:off x="132904" y="3717032"/>
            <a:ext cx="8708190" cy="2062103"/>
          </a:xfrm>
          <a:prstGeom prst="rect">
            <a:avLst/>
          </a:prstGeom>
        </p:spPr>
        <p:txBody>
          <a:bodyPr wrap="square">
            <a:spAutoFit/>
          </a:bodyPr>
          <a:lstStyle/>
          <a:p>
            <a:r>
              <a:rPr lang="es-PE" sz="1600" dirty="0"/>
              <a:t>Las Obras Complementarias </a:t>
            </a:r>
            <a:r>
              <a:rPr lang="es-PE" sz="1600" b="1" dirty="0"/>
              <a:t>OC – Pesaje</a:t>
            </a:r>
            <a:r>
              <a:rPr lang="es-PE" sz="1600" dirty="0"/>
              <a:t> a cargo del CONTRATISTA comprenden:</a:t>
            </a:r>
          </a:p>
          <a:p>
            <a:r>
              <a:rPr lang="es-PE" sz="1600" dirty="0"/>
              <a:t> - Formulación de los Diseños Ejecutivos de las Estaciones de Pesaje </a:t>
            </a:r>
          </a:p>
          <a:p>
            <a:r>
              <a:rPr lang="es-PE" sz="1600" dirty="0"/>
              <a:t> - Construcción de las Estaciones de Pesaje </a:t>
            </a:r>
          </a:p>
          <a:p>
            <a:r>
              <a:rPr lang="es-PE" sz="1600" dirty="0"/>
              <a:t> - Equipamiento</a:t>
            </a:r>
          </a:p>
          <a:p>
            <a:r>
              <a:rPr lang="es-PE" sz="1600" dirty="0"/>
              <a:t> - Capacitación e Información, Protocolo y Marcha blanca</a:t>
            </a:r>
          </a:p>
          <a:p>
            <a:endParaRPr lang="es-PE" sz="1600" dirty="0"/>
          </a:p>
          <a:p>
            <a:r>
              <a:rPr lang="es-PE" sz="1600" dirty="0"/>
              <a:t>La operación, recaudación y mantenimiento de las estaciones de pesaje  corresponderá a la Entidad competente.</a:t>
            </a:r>
          </a:p>
        </p:txBody>
      </p:sp>
      <p:sp>
        <p:nvSpPr>
          <p:cNvPr id="11"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4" name="13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300467123"/>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7365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OC - PESAJE</a:t>
            </a:r>
          </a:p>
        </p:txBody>
      </p:sp>
      <p:sp>
        <p:nvSpPr>
          <p:cNvPr id="5" name="Rectangle 1"/>
          <p:cNvSpPr>
            <a:spLocks noChangeArrowheads="1"/>
          </p:cNvSpPr>
          <p:nvPr/>
        </p:nvSpPr>
        <p:spPr bwMode="auto">
          <a:xfrm>
            <a:off x="128716" y="2196869"/>
            <a:ext cx="39629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98500" algn="l"/>
                <a:tab pos="5940425" algn="r"/>
              </a:tabLst>
            </a:pPr>
            <a:r>
              <a:rPr kumimoji="0" lang="es-PE" sz="2800" b="1" i="0" u="none" strike="noStrike" cap="none" normalizeH="0" baseline="0" dirty="0">
                <a:ln>
                  <a:noFill/>
                </a:ln>
                <a:solidFill>
                  <a:schemeClr val="tx1"/>
                </a:solidFill>
                <a:effectLst/>
                <a:latin typeface="Arial" pitchFamily="34" charset="0"/>
                <a:ea typeface="Times New Roman" pitchFamily="18" charset="0"/>
                <a:cs typeface="Calibri" pitchFamily="34" charset="0"/>
              </a:rPr>
              <a:t>Estaciones de Pesaje:</a:t>
            </a:r>
            <a:endParaRPr kumimoji="0" lang="es-PE" sz="5400" b="1"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2" name="1 Tabla"/>
          <p:cNvGraphicFramePr>
            <a:graphicFrameLocks noGrp="1"/>
          </p:cNvGraphicFramePr>
          <p:nvPr>
            <p:extLst>
              <p:ext uri="{D42A27DB-BD31-4B8C-83A1-F6EECF244321}">
                <p14:modId xmlns:p14="http://schemas.microsoft.com/office/powerpoint/2010/main" val="1426425029"/>
              </p:ext>
            </p:extLst>
          </p:nvPr>
        </p:nvGraphicFramePr>
        <p:xfrm>
          <a:off x="179510" y="2735232"/>
          <a:ext cx="8568954" cy="2998025"/>
        </p:xfrm>
        <a:graphic>
          <a:graphicData uri="http://schemas.openxmlformats.org/drawingml/2006/table">
            <a:tbl>
              <a:tblPr firstRow="1" firstCol="1" lastRow="1" lastCol="1" bandRow="1" bandCol="1">
                <a:tableStyleId>{5940675A-B579-460E-94D1-54222C63F5DA}</a:tableStyleId>
              </a:tblPr>
              <a:tblGrid>
                <a:gridCol w="1012447">
                  <a:extLst>
                    <a:ext uri="{9D8B030D-6E8A-4147-A177-3AD203B41FA5}">
                      <a16:colId xmlns:a16="http://schemas.microsoft.com/office/drawing/2014/main" val="20000"/>
                    </a:ext>
                  </a:extLst>
                </a:gridCol>
                <a:gridCol w="858007">
                  <a:extLst>
                    <a:ext uri="{9D8B030D-6E8A-4147-A177-3AD203B41FA5}">
                      <a16:colId xmlns:a16="http://schemas.microsoft.com/office/drawing/2014/main" val="20001"/>
                    </a:ext>
                  </a:extLst>
                </a:gridCol>
                <a:gridCol w="858007">
                  <a:extLst>
                    <a:ext uri="{9D8B030D-6E8A-4147-A177-3AD203B41FA5}">
                      <a16:colId xmlns:a16="http://schemas.microsoft.com/office/drawing/2014/main" val="20002"/>
                    </a:ext>
                  </a:extLst>
                </a:gridCol>
                <a:gridCol w="1562578">
                  <a:extLst>
                    <a:ext uri="{9D8B030D-6E8A-4147-A177-3AD203B41FA5}">
                      <a16:colId xmlns:a16="http://schemas.microsoft.com/office/drawing/2014/main" val="20003"/>
                    </a:ext>
                  </a:extLst>
                </a:gridCol>
                <a:gridCol w="1150736">
                  <a:extLst>
                    <a:ext uri="{9D8B030D-6E8A-4147-A177-3AD203B41FA5}">
                      <a16:colId xmlns:a16="http://schemas.microsoft.com/office/drawing/2014/main" val="20004"/>
                    </a:ext>
                  </a:extLst>
                </a:gridCol>
                <a:gridCol w="1362716">
                  <a:extLst>
                    <a:ext uri="{9D8B030D-6E8A-4147-A177-3AD203B41FA5}">
                      <a16:colId xmlns:a16="http://schemas.microsoft.com/office/drawing/2014/main" val="20005"/>
                    </a:ext>
                  </a:extLst>
                </a:gridCol>
                <a:gridCol w="1764463">
                  <a:extLst>
                    <a:ext uri="{9D8B030D-6E8A-4147-A177-3AD203B41FA5}">
                      <a16:colId xmlns:a16="http://schemas.microsoft.com/office/drawing/2014/main" val="20006"/>
                    </a:ext>
                  </a:extLst>
                </a:gridCol>
              </a:tblGrid>
              <a:tr h="633023">
                <a:tc>
                  <a:txBody>
                    <a:bodyPr/>
                    <a:lstStyle/>
                    <a:p>
                      <a:pPr algn="ctr">
                        <a:lnSpc>
                          <a:spcPct val="115000"/>
                        </a:lnSpc>
                        <a:spcAft>
                          <a:spcPts val="0"/>
                        </a:spcAft>
                      </a:pPr>
                      <a:r>
                        <a:rPr lang="es-PE" sz="1000" b="1" dirty="0">
                          <a:effectLst/>
                        </a:rPr>
                        <a:t>Progresiva Estación</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a:txBody>
                    <a:bodyPr/>
                    <a:lstStyle/>
                    <a:p>
                      <a:pPr algn="ctr">
                        <a:lnSpc>
                          <a:spcPct val="115000"/>
                        </a:lnSpc>
                        <a:spcAft>
                          <a:spcPts val="0"/>
                        </a:spcAft>
                      </a:pPr>
                      <a:endParaRPr lang="es-PE" sz="1000" b="1" dirty="0">
                        <a:effectLst/>
                      </a:endParaRPr>
                    </a:p>
                    <a:p>
                      <a:pPr algn="ctr">
                        <a:lnSpc>
                          <a:spcPct val="115000"/>
                        </a:lnSpc>
                        <a:spcAft>
                          <a:spcPts val="0"/>
                        </a:spcAft>
                      </a:pPr>
                      <a:endParaRPr lang="es-PE" sz="1000" b="1" dirty="0">
                        <a:effectLst/>
                      </a:endParaRPr>
                    </a:p>
                    <a:p>
                      <a:pPr algn="ctr">
                        <a:lnSpc>
                          <a:spcPct val="115000"/>
                        </a:lnSpc>
                        <a:spcAft>
                          <a:spcPts val="0"/>
                        </a:spcAft>
                      </a:pPr>
                      <a:r>
                        <a:rPr lang="es-PE" sz="1000" b="1" dirty="0">
                          <a:effectLst/>
                        </a:rPr>
                        <a:t>Pesaje</a:t>
                      </a:r>
                      <a:endParaRPr lang="es-PE" sz="1400" b="1" dirty="0">
                        <a:effectLst/>
                        <a:latin typeface="Arial"/>
                        <a:ea typeface="Times New Roman"/>
                        <a:cs typeface="Times New Roman"/>
                      </a:endParaRPr>
                    </a:p>
                  </a:txBody>
                  <a:tcPr marL="68580" marR="68580" marT="0" marB="0">
                    <a:solidFill>
                      <a:schemeClr val="bg1">
                        <a:lumMod val="75000"/>
                      </a:schemeClr>
                    </a:solidFill>
                  </a:tcPr>
                </a:tc>
                <a:tc>
                  <a:txBody>
                    <a:bodyPr/>
                    <a:lstStyle/>
                    <a:p>
                      <a:pPr algn="ctr">
                        <a:lnSpc>
                          <a:spcPct val="115000"/>
                        </a:lnSpc>
                        <a:spcAft>
                          <a:spcPts val="0"/>
                        </a:spcAft>
                      </a:pPr>
                      <a:r>
                        <a:rPr lang="es-PE" sz="1000" b="1" dirty="0">
                          <a:effectLst/>
                        </a:rPr>
                        <a:t>Lado</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a:txBody>
                    <a:bodyPr/>
                    <a:lstStyle/>
                    <a:p>
                      <a:pPr algn="ctr">
                        <a:lnSpc>
                          <a:spcPct val="115000"/>
                        </a:lnSpc>
                        <a:spcAft>
                          <a:spcPts val="0"/>
                        </a:spcAft>
                      </a:pPr>
                      <a:r>
                        <a:rPr lang="es-PE" sz="1000" b="1" dirty="0">
                          <a:effectLst/>
                        </a:rPr>
                        <a:t>Tramo</a:t>
                      </a:r>
                      <a:endParaRPr lang="es-PE" sz="1400" b="1" dirty="0">
                        <a:effectLst/>
                        <a:latin typeface="Arial"/>
                        <a:ea typeface="Times New Roman"/>
                        <a:cs typeface="Times New Roman"/>
                      </a:endParaRPr>
                    </a:p>
                  </a:txBody>
                  <a:tcPr marL="68580" marR="68580" marT="0" marB="0" anchor="ctr">
                    <a:solidFill>
                      <a:schemeClr val="bg1">
                        <a:lumMod val="75000"/>
                      </a:schemeClr>
                    </a:solidFill>
                  </a:tcPr>
                </a:tc>
                <a:tc>
                  <a:txBody>
                    <a:bodyPr/>
                    <a:lstStyle/>
                    <a:p>
                      <a:pPr algn="ctr">
                        <a:lnSpc>
                          <a:spcPct val="115000"/>
                        </a:lnSpc>
                        <a:spcAft>
                          <a:spcPts val="0"/>
                        </a:spcAft>
                      </a:pPr>
                      <a:r>
                        <a:rPr lang="es-PE" sz="1000" b="1">
                          <a:effectLst/>
                        </a:rPr>
                        <a:t>Zona</a:t>
                      </a:r>
                      <a:endParaRPr lang="es-PE" sz="1400" b="1">
                        <a:effectLst/>
                        <a:latin typeface="Arial"/>
                        <a:ea typeface="Times New Roman"/>
                        <a:cs typeface="Times New Roman"/>
                      </a:endParaRPr>
                    </a:p>
                  </a:txBody>
                  <a:tcPr marL="68580" marR="68580" marT="0" marB="0" anchor="ctr">
                    <a:solidFill>
                      <a:schemeClr val="bg1">
                        <a:lumMod val="75000"/>
                      </a:schemeClr>
                    </a:solidFill>
                  </a:tcPr>
                </a:tc>
                <a:tc>
                  <a:txBody>
                    <a:bodyPr/>
                    <a:lstStyle/>
                    <a:p>
                      <a:pPr algn="ctr">
                        <a:lnSpc>
                          <a:spcPct val="115000"/>
                        </a:lnSpc>
                        <a:spcAft>
                          <a:spcPts val="0"/>
                        </a:spcAft>
                      </a:pPr>
                      <a:endParaRPr lang="es-PE" sz="1000" b="1" dirty="0">
                        <a:effectLst/>
                      </a:endParaRPr>
                    </a:p>
                    <a:p>
                      <a:pPr algn="ctr">
                        <a:lnSpc>
                          <a:spcPct val="115000"/>
                        </a:lnSpc>
                        <a:spcAft>
                          <a:spcPts val="0"/>
                        </a:spcAft>
                      </a:pPr>
                      <a:endParaRPr lang="es-PE" sz="1000" b="1" dirty="0">
                        <a:effectLst/>
                      </a:endParaRPr>
                    </a:p>
                    <a:p>
                      <a:pPr algn="ctr">
                        <a:lnSpc>
                          <a:spcPct val="115000"/>
                        </a:lnSpc>
                        <a:spcAft>
                          <a:spcPts val="0"/>
                        </a:spcAft>
                      </a:pPr>
                      <a:r>
                        <a:rPr lang="es-PE" sz="1000" b="1" dirty="0">
                          <a:effectLst/>
                        </a:rPr>
                        <a:t>Altura</a:t>
                      </a:r>
                      <a:endParaRPr lang="es-PE" sz="1400" b="1" dirty="0">
                        <a:effectLst/>
                        <a:latin typeface="Arial"/>
                        <a:ea typeface="Times New Roman"/>
                        <a:cs typeface="Times New Roman"/>
                      </a:endParaRPr>
                    </a:p>
                  </a:txBody>
                  <a:tcPr marL="68580" marR="68580" marT="0" marB="0">
                    <a:solidFill>
                      <a:schemeClr val="bg1">
                        <a:lumMod val="75000"/>
                      </a:schemeClr>
                    </a:solidFill>
                  </a:tcPr>
                </a:tc>
                <a:tc>
                  <a:txBody>
                    <a:bodyPr/>
                    <a:lstStyle/>
                    <a:p>
                      <a:pPr algn="ctr">
                        <a:lnSpc>
                          <a:spcPct val="115000"/>
                        </a:lnSpc>
                        <a:spcAft>
                          <a:spcPts val="0"/>
                        </a:spcAft>
                      </a:pPr>
                      <a:endParaRPr lang="es-PE" sz="1000" b="1" dirty="0">
                        <a:effectLst/>
                      </a:endParaRPr>
                    </a:p>
                    <a:p>
                      <a:pPr algn="ctr">
                        <a:lnSpc>
                          <a:spcPct val="115000"/>
                        </a:lnSpc>
                        <a:spcAft>
                          <a:spcPts val="0"/>
                        </a:spcAft>
                      </a:pPr>
                      <a:endParaRPr lang="es-PE" sz="1000" b="1" dirty="0">
                        <a:effectLst/>
                      </a:endParaRPr>
                    </a:p>
                    <a:p>
                      <a:pPr algn="ctr">
                        <a:lnSpc>
                          <a:spcPct val="115000"/>
                        </a:lnSpc>
                        <a:spcAft>
                          <a:spcPts val="0"/>
                        </a:spcAft>
                      </a:pPr>
                      <a:r>
                        <a:rPr lang="es-PE" sz="1000" b="1" dirty="0">
                          <a:effectLst/>
                        </a:rPr>
                        <a:t>Coordenada</a:t>
                      </a:r>
                      <a:endParaRPr lang="es-PE" sz="1400" b="1" dirty="0">
                        <a:effectLst/>
                        <a:latin typeface="Arial"/>
                        <a:ea typeface="Times New Roman"/>
                        <a:cs typeface="Times New Roman"/>
                      </a:endParaRPr>
                    </a:p>
                  </a:txBody>
                  <a:tcPr marL="68580" marR="68580" marT="0" marB="0">
                    <a:solidFill>
                      <a:schemeClr val="bg1">
                        <a:lumMod val="75000"/>
                      </a:schemeClr>
                    </a:solidFill>
                  </a:tcPr>
                </a:tc>
                <a:extLst>
                  <a:ext uri="{0D108BD9-81ED-4DB2-BD59-A6C34878D82A}">
                    <a16:rowId xmlns:a16="http://schemas.microsoft.com/office/drawing/2014/main" val="10000"/>
                  </a:ext>
                </a:extLst>
              </a:tr>
              <a:tr h="633023">
                <a:tc>
                  <a:txBody>
                    <a:bodyPr/>
                    <a:lstStyle/>
                    <a:p>
                      <a:pPr algn="ctr">
                        <a:lnSpc>
                          <a:spcPct val="115000"/>
                        </a:lnSpc>
                        <a:spcAft>
                          <a:spcPts val="0"/>
                        </a:spcAft>
                        <a:tabLst>
                          <a:tab pos="698500" algn="l"/>
                          <a:tab pos="5941060" algn="r"/>
                        </a:tabLst>
                      </a:pPr>
                      <a:r>
                        <a:rPr lang="es-PE" sz="1000">
                          <a:effectLst/>
                        </a:rPr>
                        <a:t>10+700</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01</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Izquierdo</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Lima – Canta</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Chocas</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460 msnm</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E 283,877.106</a:t>
                      </a:r>
                      <a:endParaRPr lang="es-PE" sz="1400" dirty="0">
                        <a:effectLst/>
                      </a:endParaRPr>
                    </a:p>
                    <a:p>
                      <a:pPr algn="ctr">
                        <a:lnSpc>
                          <a:spcPct val="115000"/>
                        </a:lnSpc>
                        <a:spcAft>
                          <a:spcPts val="0"/>
                        </a:spcAft>
                        <a:tabLst>
                          <a:tab pos="698500" algn="l"/>
                          <a:tab pos="5941060" algn="r"/>
                        </a:tabLst>
                      </a:pPr>
                      <a:r>
                        <a:rPr lang="es-PE" sz="1000" dirty="0">
                          <a:effectLst/>
                        </a:rPr>
                        <a:t>N 8’696,827.116</a:t>
                      </a:r>
                      <a:endParaRPr lang="es-PE" sz="1400" dirty="0">
                        <a:effectLst/>
                        <a:latin typeface="Arial"/>
                        <a:ea typeface="Times New Roman"/>
                        <a:cs typeface="Times New Roman"/>
                      </a:endParaRPr>
                    </a:p>
                  </a:txBody>
                  <a:tcPr marL="68580" marR="68580" marT="0" marB="0" anchor="ctr"/>
                </a:tc>
                <a:extLst>
                  <a:ext uri="{0D108BD9-81ED-4DB2-BD59-A6C34878D82A}">
                    <a16:rowId xmlns:a16="http://schemas.microsoft.com/office/drawing/2014/main" val="10001"/>
                  </a:ext>
                </a:extLst>
              </a:tr>
              <a:tr h="633023">
                <a:tc>
                  <a:txBody>
                    <a:bodyPr/>
                    <a:lstStyle/>
                    <a:p>
                      <a:pPr algn="ctr">
                        <a:lnSpc>
                          <a:spcPct val="115000"/>
                        </a:lnSpc>
                        <a:spcAft>
                          <a:spcPts val="0"/>
                        </a:spcAft>
                        <a:tabLst>
                          <a:tab pos="698500" algn="l"/>
                          <a:tab pos="5941060" algn="r"/>
                        </a:tabLst>
                      </a:pPr>
                      <a:r>
                        <a:rPr lang="es-PE" sz="1000">
                          <a:effectLst/>
                        </a:rPr>
                        <a:t>19+650</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02</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Derecho</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Lima – Canta</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Huachipuquio </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460 msnm</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E 287,326.775</a:t>
                      </a:r>
                      <a:endParaRPr lang="es-PE" sz="1400" dirty="0">
                        <a:effectLst/>
                      </a:endParaRPr>
                    </a:p>
                    <a:p>
                      <a:pPr algn="ctr">
                        <a:lnSpc>
                          <a:spcPct val="115000"/>
                        </a:lnSpc>
                        <a:spcAft>
                          <a:spcPts val="0"/>
                        </a:spcAft>
                        <a:tabLst>
                          <a:tab pos="698500" algn="l"/>
                          <a:tab pos="5941060" algn="r"/>
                        </a:tabLst>
                      </a:pPr>
                      <a:r>
                        <a:rPr lang="es-PE" sz="1000" dirty="0">
                          <a:effectLst/>
                        </a:rPr>
                        <a:t>N 8’703,788.158</a:t>
                      </a:r>
                      <a:endParaRPr lang="es-PE" sz="1400" dirty="0">
                        <a:effectLst/>
                        <a:latin typeface="Arial"/>
                        <a:ea typeface="Times New Roman"/>
                        <a:cs typeface="Times New Roman"/>
                      </a:endParaRPr>
                    </a:p>
                  </a:txBody>
                  <a:tcPr marL="68580" marR="68580" marT="0" marB="0" anchor="ctr"/>
                </a:tc>
                <a:extLst>
                  <a:ext uri="{0D108BD9-81ED-4DB2-BD59-A6C34878D82A}">
                    <a16:rowId xmlns:a16="http://schemas.microsoft.com/office/drawing/2014/main" val="10002"/>
                  </a:ext>
                </a:extLst>
              </a:tr>
              <a:tr h="1098956">
                <a:tc>
                  <a:txBody>
                    <a:bodyPr/>
                    <a:lstStyle/>
                    <a:p>
                      <a:pPr algn="ctr">
                        <a:lnSpc>
                          <a:spcPct val="115000"/>
                        </a:lnSpc>
                        <a:spcAft>
                          <a:spcPts val="0"/>
                        </a:spcAft>
                        <a:tabLst>
                          <a:tab pos="698500" algn="l"/>
                          <a:tab pos="5941060" algn="r"/>
                        </a:tabLst>
                      </a:pPr>
                      <a:r>
                        <a:rPr lang="es-PE" sz="1000" dirty="0">
                          <a:effectLst/>
                        </a:rPr>
                        <a:t>8+800</a:t>
                      </a:r>
                      <a:endParaRPr lang="es-PE" sz="1400" dirty="0">
                        <a:effectLst/>
                      </a:endParaRPr>
                    </a:p>
                    <a:p>
                      <a:pPr algn="ctr">
                        <a:lnSpc>
                          <a:spcPct val="115000"/>
                        </a:lnSpc>
                        <a:spcAft>
                          <a:spcPts val="0"/>
                        </a:spcAft>
                        <a:tabLst>
                          <a:tab pos="698500" algn="l"/>
                          <a:tab pos="5941060" algn="r"/>
                        </a:tabLst>
                      </a:pPr>
                      <a:r>
                        <a:rPr lang="es-PE" sz="1000" dirty="0">
                          <a:effectLst/>
                        </a:rPr>
                        <a:t>(desde Huayllay)</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03</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Izquierda </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Huayllay – Dv. Cochamarca</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Huayllay</a:t>
                      </a:r>
                      <a:endParaRPr lang="es-PE" sz="1400" dirty="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a:effectLst/>
                        </a:rPr>
                        <a:t>4150 msnm</a:t>
                      </a:r>
                      <a:endParaRPr lang="es-PE" sz="1400">
                        <a:effectLst/>
                        <a:latin typeface="Arial"/>
                        <a:ea typeface="Times New Roman"/>
                        <a:cs typeface="Times New Roman"/>
                      </a:endParaRPr>
                    </a:p>
                  </a:txBody>
                  <a:tcPr marL="68580" marR="68580" marT="0" marB="0" anchor="ctr"/>
                </a:tc>
                <a:tc>
                  <a:txBody>
                    <a:bodyPr/>
                    <a:lstStyle/>
                    <a:p>
                      <a:pPr algn="ctr">
                        <a:lnSpc>
                          <a:spcPct val="115000"/>
                        </a:lnSpc>
                        <a:spcAft>
                          <a:spcPts val="0"/>
                        </a:spcAft>
                        <a:tabLst>
                          <a:tab pos="698500" algn="l"/>
                          <a:tab pos="5941060" algn="r"/>
                        </a:tabLst>
                      </a:pPr>
                      <a:r>
                        <a:rPr lang="es-PE" sz="1000" dirty="0">
                          <a:effectLst/>
                        </a:rPr>
                        <a:t>E 357,518.49</a:t>
                      </a:r>
                      <a:endParaRPr lang="es-PE" sz="1400" dirty="0">
                        <a:effectLst/>
                      </a:endParaRPr>
                    </a:p>
                    <a:p>
                      <a:pPr algn="ctr">
                        <a:lnSpc>
                          <a:spcPct val="115000"/>
                        </a:lnSpc>
                        <a:spcAft>
                          <a:spcPts val="0"/>
                        </a:spcAft>
                        <a:tabLst>
                          <a:tab pos="698500" algn="l"/>
                          <a:tab pos="5941060" algn="r"/>
                        </a:tabLst>
                      </a:pPr>
                      <a:r>
                        <a:rPr lang="es-PE" sz="1000" dirty="0">
                          <a:effectLst/>
                        </a:rPr>
                        <a:t>N 8’792,916.43</a:t>
                      </a:r>
                      <a:endParaRPr lang="es-PE" sz="1400" dirty="0">
                        <a:effectLst/>
                        <a:latin typeface="Arial"/>
                        <a:ea typeface="Times New Roman"/>
                        <a:cs typeface="Times New Roman"/>
                      </a:endParaRPr>
                    </a:p>
                  </a:txBody>
                  <a:tcPr marL="68580" marR="68580" marT="0" marB="0" anchor="ctr"/>
                </a:tc>
                <a:extLst>
                  <a:ext uri="{0D108BD9-81ED-4DB2-BD59-A6C34878D82A}">
                    <a16:rowId xmlns:a16="http://schemas.microsoft.com/office/drawing/2014/main" val="10003"/>
                  </a:ext>
                </a:extLst>
              </a:tr>
            </a:tbl>
          </a:graphicData>
        </a:graphic>
      </p:graphicFrame>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614302244"/>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35103" y="1052736"/>
            <a:ext cx="7200801" cy="954107"/>
          </a:xfrm>
          <a:prstGeom prst="rect">
            <a:avLst/>
          </a:prstGeom>
        </p:spPr>
        <p:txBody>
          <a:bodyPr wrap="square">
            <a:spAutoFit/>
          </a:bodyPr>
          <a:lstStyle/>
          <a:p>
            <a:r>
              <a:rPr lang="es-PE" sz="2800" b="1" dirty="0">
                <a:solidFill>
                  <a:schemeClr val="bg1"/>
                </a:solidFill>
              </a:rPr>
              <a:t>PERIODO DE OBRAS COMPLEMENTARIAS – PESAJE </a:t>
            </a: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4" name="3 Rectángulo"/>
          <p:cNvSpPr/>
          <p:nvPr/>
        </p:nvSpPr>
        <p:spPr>
          <a:xfrm>
            <a:off x="174472" y="2228671"/>
            <a:ext cx="8501984" cy="923330"/>
          </a:xfrm>
          <a:prstGeom prst="rect">
            <a:avLst/>
          </a:prstGeom>
        </p:spPr>
        <p:txBody>
          <a:bodyPr wrap="square">
            <a:spAutoFit/>
          </a:bodyPr>
          <a:lstStyle/>
          <a:p>
            <a:r>
              <a:rPr lang="es-PE" dirty="0"/>
              <a:t>El CONTRATISTA cuenta con los siguientes plazos para ejecutar las Obras Complementarias - </a:t>
            </a:r>
            <a:r>
              <a:rPr lang="es-PE" b="1" dirty="0"/>
              <a:t>OC-Pesaje</a:t>
            </a:r>
            <a:r>
              <a:rPr lang="es-PE" dirty="0"/>
              <a:t>:</a:t>
            </a:r>
          </a:p>
          <a:p>
            <a:r>
              <a:rPr lang="es-PE" dirty="0"/>
              <a:t> </a:t>
            </a:r>
          </a:p>
        </p:txBody>
      </p:sp>
      <p:pic>
        <p:nvPicPr>
          <p:cNvPr id="15" name="14 Imagen"/>
          <p:cNvPicPr/>
          <p:nvPr/>
        </p:nvPicPr>
        <p:blipFill>
          <a:blip r:embed="rId4">
            <a:extLst>
              <a:ext uri="{28A0092B-C50C-407E-A947-70E740481C1C}">
                <a14:useLocalDpi xmlns:a14="http://schemas.microsoft.com/office/drawing/2010/main" val="0"/>
              </a:ext>
            </a:extLst>
          </a:blip>
          <a:srcRect/>
          <a:stretch>
            <a:fillRect/>
          </a:stretch>
        </p:blipFill>
        <p:spPr bwMode="auto">
          <a:xfrm>
            <a:off x="323528" y="2996952"/>
            <a:ext cx="8708191" cy="216024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 name="1 Rectángulo"/>
          <p:cNvSpPr/>
          <p:nvPr/>
        </p:nvSpPr>
        <p:spPr>
          <a:xfrm>
            <a:off x="251520" y="5282044"/>
            <a:ext cx="8826491" cy="523220"/>
          </a:xfrm>
          <a:prstGeom prst="rect">
            <a:avLst/>
          </a:prstGeom>
        </p:spPr>
        <p:txBody>
          <a:bodyPr wrap="square">
            <a:spAutoFit/>
          </a:bodyPr>
          <a:lstStyle/>
          <a:p>
            <a:r>
              <a:rPr lang="es-PE" sz="1400" dirty="0"/>
              <a:t>El presente Cronograma es referencial, incluye la ejecución de las obras viales, edificaciones, equipamiento y capacitación, información y marcha blanca de la infraestructura.</a:t>
            </a:r>
          </a:p>
        </p:txBody>
      </p:sp>
      <p:pic>
        <p:nvPicPr>
          <p:cNvPr id="11" name="10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090046171"/>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OC - PESAJE</a:t>
            </a:r>
          </a:p>
        </p:txBody>
      </p:sp>
      <p:pic>
        <p:nvPicPr>
          <p:cNvPr id="11" name="10 Imagen"/>
          <p:cNvPicPr/>
          <p:nvPr/>
        </p:nvPicPr>
        <p:blipFill rotWithShape="1">
          <a:blip r:embed="rId4">
            <a:extLst>
              <a:ext uri="{28A0092B-C50C-407E-A947-70E740481C1C}">
                <a14:useLocalDpi xmlns:a14="http://schemas.microsoft.com/office/drawing/2010/main" val="0"/>
              </a:ext>
            </a:extLst>
          </a:blip>
          <a:srcRect t="9770" b="14864"/>
          <a:stretch/>
        </p:blipFill>
        <p:spPr bwMode="auto">
          <a:xfrm>
            <a:off x="-1" y="3192433"/>
            <a:ext cx="9144001" cy="2784143"/>
          </a:xfrm>
          <a:prstGeom prst="rect">
            <a:avLst/>
          </a:prstGeom>
          <a:noFill/>
          <a:ln>
            <a:noFill/>
          </a:ln>
        </p:spPr>
      </p:pic>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5" name="14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
        <p:nvSpPr>
          <p:cNvPr id="2" name="1 Título"/>
          <p:cNvSpPr>
            <a:spLocks noGrp="1"/>
          </p:cNvSpPr>
          <p:nvPr>
            <p:ph type="title"/>
          </p:nvPr>
        </p:nvSpPr>
        <p:spPr>
          <a:xfrm>
            <a:off x="395536" y="5949280"/>
            <a:ext cx="8496944" cy="216024"/>
          </a:xfrm>
        </p:spPr>
        <p:txBody>
          <a:bodyPr/>
          <a:lstStyle/>
          <a:p>
            <a:pPr algn="ctr"/>
            <a:br>
              <a:rPr lang="es-PE" sz="1200" dirty="0"/>
            </a:br>
            <a:r>
              <a:rPr lang="es-PE" sz="1200" dirty="0"/>
              <a:t>Gráfico N° 02: Esquema Referencial Estación de Pesaje Fijo Simple</a:t>
            </a:r>
          </a:p>
        </p:txBody>
      </p:sp>
      <p:sp>
        <p:nvSpPr>
          <p:cNvPr id="16" name="2 Marcador de contenido"/>
          <p:cNvSpPr>
            <a:spLocks noGrp="1"/>
          </p:cNvSpPr>
          <p:nvPr>
            <p:ph idx="1"/>
          </p:nvPr>
        </p:nvSpPr>
        <p:spPr>
          <a:xfrm>
            <a:off x="179511" y="2006256"/>
            <a:ext cx="8852208" cy="2681139"/>
          </a:xfrm>
        </p:spPr>
        <p:txBody>
          <a:bodyPr>
            <a:normAutofit/>
          </a:bodyPr>
          <a:lstStyle/>
          <a:p>
            <a:pPr marL="0" indent="0">
              <a:buNone/>
            </a:pPr>
            <a:r>
              <a:rPr lang="es-PE" sz="1300" dirty="0">
                <a:cs typeface="Arial" pitchFamily="34" charset="0"/>
              </a:rPr>
              <a:t>El sistema de pesaje será del tipo Fijo Simple y contará con:</a:t>
            </a:r>
          </a:p>
          <a:p>
            <a:pPr marL="0" indent="0">
              <a:buNone/>
            </a:pPr>
            <a:r>
              <a:rPr lang="es-PE" sz="1300" dirty="0">
                <a:cs typeface="Arial" pitchFamily="34" charset="0"/>
              </a:rPr>
              <a:t>a) Una Balanza de Aforo  (Lazos Inductivos y </a:t>
            </a:r>
            <a:r>
              <a:rPr lang="es-PE" sz="1300" dirty="0" err="1">
                <a:cs typeface="Arial" pitchFamily="34" charset="0"/>
              </a:rPr>
              <a:t>Piezosensor</a:t>
            </a:r>
            <a:r>
              <a:rPr lang="es-PE" sz="1300" dirty="0">
                <a:cs typeface="Arial" pitchFamily="34" charset="0"/>
              </a:rPr>
              <a:t> en la Carretera)</a:t>
            </a:r>
          </a:p>
          <a:p>
            <a:pPr marL="0" indent="0">
              <a:buNone/>
            </a:pPr>
            <a:r>
              <a:rPr lang="es-PE" sz="1300" dirty="0">
                <a:cs typeface="Arial" pitchFamily="34" charset="0"/>
              </a:rPr>
              <a:t>b) Una Balanza de Precisión.</a:t>
            </a:r>
          </a:p>
          <a:p>
            <a:pPr marL="0" indent="0">
              <a:buNone/>
            </a:pPr>
            <a:r>
              <a:rPr lang="es-PE" sz="1300" dirty="0">
                <a:cs typeface="Arial" pitchFamily="34" charset="0"/>
              </a:rPr>
              <a:t>c) Una Balanza Selectiva.</a:t>
            </a:r>
          </a:p>
          <a:p>
            <a:pPr marL="0" indent="0">
              <a:buNone/>
            </a:pPr>
            <a:r>
              <a:rPr lang="es-PE" sz="1300" dirty="0">
                <a:cs typeface="Arial" pitchFamily="34" charset="0"/>
              </a:rPr>
              <a:t>d) Sistema de Control a Alta Velocidad</a:t>
            </a:r>
          </a:p>
          <a:p>
            <a:pPr marL="0" indent="0">
              <a:buNone/>
            </a:pPr>
            <a:endParaRPr lang="es-PE" sz="1300" dirty="0"/>
          </a:p>
        </p:txBody>
      </p:sp>
    </p:spTree>
    <p:extLst>
      <p:ext uri="{BB962C8B-B14F-4D97-AF65-F5344CB8AC3E}">
        <p14:creationId xmlns:p14="http://schemas.microsoft.com/office/powerpoint/2010/main" val="3581374251"/>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0573" y="2198915"/>
            <a:ext cx="8064896" cy="2304256"/>
          </a:xfrm>
        </p:spPr>
        <p:txBody>
          <a:bodyPr>
            <a:normAutofit/>
          </a:bodyPr>
          <a:lstStyle/>
          <a:p>
            <a:pPr marL="0" indent="0">
              <a:buNone/>
            </a:pPr>
            <a:r>
              <a:rPr lang="es-PE" sz="2000" dirty="0"/>
              <a:t>Se realizarán en los tramos detallados a continuación, considerando lo siguiente:</a:t>
            </a:r>
          </a:p>
          <a:p>
            <a:pPr lvl="0"/>
            <a:r>
              <a:rPr lang="es-PE" sz="2000" dirty="0"/>
              <a:t>Lima – Canta</a:t>
            </a:r>
          </a:p>
          <a:p>
            <a:pPr lvl="0"/>
            <a:r>
              <a:rPr lang="es-PE" sz="2000" dirty="0"/>
              <a:t>Canta – Huayllay</a:t>
            </a:r>
          </a:p>
          <a:p>
            <a:pPr lvl="0"/>
            <a:r>
              <a:rPr lang="es-PE" sz="2000" dirty="0"/>
              <a:t>Huayllay – Dv. Cochamarca </a:t>
            </a:r>
          </a:p>
          <a:p>
            <a:pPr lvl="0"/>
            <a:r>
              <a:rPr lang="es-PE" sz="2000" dirty="0"/>
              <a:t>Dv. Cochamarca -  Emp. PE-3N </a:t>
            </a:r>
          </a:p>
        </p:txBody>
      </p:sp>
      <p:sp>
        <p:nvSpPr>
          <p:cNvPr id="3" name="Title 2"/>
          <p:cNvSpPr>
            <a:spLocks noGrp="1"/>
          </p:cNvSpPr>
          <p:nvPr>
            <p:ph type="title"/>
          </p:nvPr>
        </p:nvSpPr>
        <p:spPr>
          <a:xfrm>
            <a:off x="135970" y="1023708"/>
            <a:ext cx="7130504" cy="563562"/>
          </a:xfrm>
        </p:spPr>
        <p:txBody>
          <a:bodyPr>
            <a:normAutofit fontScale="90000"/>
          </a:bodyPr>
          <a:lstStyle/>
          <a:p>
            <a:r>
              <a:rPr lang="es-PE" b="1" dirty="0">
                <a:solidFill>
                  <a:schemeClr val="bg1"/>
                </a:solidFill>
              </a:rPr>
              <a:t>OBRAS PROGRAMADAS (OP)</a:t>
            </a:r>
            <a:endParaRPr lang="en-US" dirty="0">
              <a:solidFill>
                <a:schemeClr val="bg1"/>
              </a:solidFill>
            </a:endParaRP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395536" y="4509120"/>
            <a:ext cx="5256584" cy="369332"/>
          </a:xfrm>
          <a:prstGeom prst="rect">
            <a:avLst/>
          </a:prstGeom>
        </p:spPr>
        <p:txBody>
          <a:bodyPr wrap="square">
            <a:spAutoFit/>
          </a:bodyPr>
          <a:lstStyle/>
          <a:p>
            <a:r>
              <a:rPr lang="es-PE" u="sng" dirty="0"/>
              <a:t>ALCANCES DE LAS OBRAS PROGRAMADAS</a:t>
            </a:r>
          </a:p>
        </p:txBody>
      </p:sp>
      <p:sp>
        <p:nvSpPr>
          <p:cNvPr id="7" name="6 Rectángulo"/>
          <p:cNvSpPr/>
          <p:nvPr/>
        </p:nvSpPr>
        <p:spPr>
          <a:xfrm>
            <a:off x="395536" y="4947265"/>
            <a:ext cx="8318648" cy="707886"/>
          </a:xfrm>
          <a:prstGeom prst="rect">
            <a:avLst/>
          </a:prstGeom>
        </p:spPr>
        <p:txBody>
          <a:bodyPr wrap="square">
            <a:spAutoFit/>
          </a:bodyPr>
          <a:lstStyle/>
          <a:p>
            <a:pPr marL="285750" lvl="0" indent="-285750">
              <a:buFont typeface="Arial" pitchFamily="34" charset="0"/>
              <a:buChar char="•"/>
            </a:pPr>
            <a:r>
              <a:rPr lang="es-PE" sz="2000" dirty="0"/>
              <a:t>Elaborar los Diseños Ejecutivos</a:t>
            </a:r>
          </a:p>
          <a:p>
            <a:pPr marL="285750" lvl="0" indent="-285750">
              <a:buFont typeface="Arial" pitchFamily="34" charset="0"/>
              <a:buChar char="•"/>
            </a:pPr>
            <a:r>
              <a:rPr lang="es-PE" sz="2000" dirty="0"/>
              <a:t>Ejecutar las obras previstas en los “Diseños Ejecutivos aprobados</a:t>
            </a:r>
            <a:r>
              <a:rPr lang="es-PE" dirty="0"/>
              <a:t>”</a:t>
            </a:r>
          </a:p>
        </p:txBody>
      </p:sp>
      <p:sp>
        <p:nvSpPr>
          <p:cNvPr id="8"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9"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7277155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Marcador de contenido"/>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3312" y="2060848"/>
            <a:ext cx="9040688" cy="2304255"/>
          </a:xfrm>
          <a:prstGeom prst="rect">
            <a:avLst/>
          </a:prstGeom>
          <a:noFill/>
          <a:ln>
            <a:noFill/>
          </a:ln>
        </p:spPr>
      </p:pic>
      <p:sp>
        <p:nvSpPr>
          <p:cNvPr id="3" name="Title 2"/>
          <p:cNvSpPr>
            <a:spLocks noGrp="1"/>
          </p:cNvSpPr>
          <p:nvPr>
            <p:ph type="title"/>
          </p:nvPr>
        </p:nvSpPr>
        <p:spPr>
          <a:xfrm>
            <a:off x="135970" y="1023708"/>
            <a:ext cx="7130504" cy="563562"/>
          </a:xfrm>
        </p:spPr>
        <p:txBody>
          <a:bodyPr>
            <a:noAutofit/>
          </a:bodyPr>
          <a:lstStyle/>
          <a:p>
            <a:r>
              <a:rPr lang="es-PE" sz="2400" b="1" dirty="0">
                <a:solidFill>
                  <a:schemeClr val="bg1"/>
                </a:solidFill>
                <a:effectLst/>
              </a:rPr>
              <a:t>PERÍODOS DE LAS OBRAS PROGRAMADAS </a:t>
            </a:r>
            <a:endParaRPr lang="en-US" sz="2400" b="1" dirty="0">
              <a:solidFill>
                <a:schemeClr val="bg1"/>
              </a:solidFill>
            </a:endParaRPr>
          </a:p>
        </p:txBody>
      </p:sp>
      <p:pic>
        <p:nvPicPr>
          <p:cNvPr id="5" name="11 Imagen" descr="Logo_provias_nac"/>
          <p:cNvPicPr>
            <a:picLocks noChangeAspect="1" noChangeArrowheads="1"/>
          </p:cNvPicPr>
          <p:nvPr/>
        </p:nvPicPr>
        <p:blipFill>
          <a:blip r:embed="rId3"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Rectángulo"/>
          <p:cNvSpPr/>
          <p:nvPr/>
        </p:nvSpPr>
        <p:spPr>
          <a:xfrm>
            <a:off x="251520" y="4509120"/>
            <a:ext cx="8822704" cy="646331"/>
          </a:xfrm>
          <a:prstGeom prst="rect">
            <a:avLst/>
          </a:prstGeom>
        </p:spPr>
        <p:txBody>
          <a:bodyPr wrap="square">
            <a:spAutoFit/>
          </a:bodyPr>
          <a:lstStyle/>
          <a:p>
            <a:r>
              <a:rPr lang="es-PE" sz="1200" dirty="0"/>
              <a:t>El cronograma es referencial. El CONTRATANTE comunicará la Fecha de Inicio para la elaboración de los Diseños Ejecutivos de cada una de las </a:t>
            </a:r>
            <a:r>
              <a:rPr lang="es-PE" sz="1200" b="1" dirty="0"/>
              <a:t>OP</a:t>
            </a:r>
            <a:r>
              <a:rPr lang="es-PE" sz="1200" dirty="0"/>
              <a:t>, con una anticipación de treinta (30) días calendario, tomando en cuenta el desarrollo de: La ejecución de las obras del presente CONTRATO (</a:t>
            </a:r>
            <a:r>
              <a:rPr lang="es-PE" sz="1200" b="1" dirty="0"/>
              <a:t>OI y OC</a:t>
            </a:r>
            <a:r>
              <a:rPr lang="es-PE" sz="1200" dirty="0"/>
              <a:t>), y la ejecución de la obra de reconstrucción del tramo Lima – Canta.</a:t>
            </a:r>
          </a:p>
        </p:txBody>
      </p:sp>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2" name="11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6304140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970" y="1023708"/>
            <a:ext cx="7130504" cy="563562"/>
          </a:xfrm>
        </p:spPr>
        <p:txBody>
          <a:bodyPr>
            <a:noAutofit/>
          </a:bodyPr>
          <a:lstStyle/>
          <a:p>
            <a:r>
              <a:rPr lang="es-PE" sz="2400" b="1" dirty="0">
                <a:solidFill>
                  <a:srgbClr val="FFFFFF"/>
                </a:solidFill>
              </a:rPr>
              <a:t>ALCANCES DE LAS OBRAS PROGRAMADAS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Proceso alternativo"/>
          <p:cNvSpPr/>
          <p:nvPr/>
        </p:nvSpPr>
        <p:spPr>
          <a:xfrm>
            <a:off x="1383197" y="2088308"/>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13" name="12 Proceso alternativo"/>
          <p:cNvSpPr/>
          <p:nvPr/>
        </p:nvSpPr>
        <p:spPr>
          <a:xfrm>
            <a:off x="1422352" y="2851985"/>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14" name="1 Marcador de contenido"/>
          <p:cNvSpPr txBox="1">
            <a:spLocks/>
          </p:cNvSpPr>
          <p:nvPr/>
        </p:nvSpPr>
        <p:spPr>
          <a:xfrm>
            <a:off x="3909455" y="2088308"/>
            <a:ext cx="4644516" cy="753171"/>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Font typeface="Arial" pitchFamily="34" charset="0"/>
              <a:buNone/>
            </a:pPr>
            <a:r>
              <a:rPr lang="es-PE" sz="1400" dirty="0">
                <a:solidFill>
                  <a:prstClr val="black"/>
                </a:solidFill>
                <a:latin typeface="Arial Narrow" pitchFamily="34" charset="0"/>
                <a:cs typeface="Times New Roman" pitchFamily="18" charset="0"/>
              </a:rPr>
              <a:t>Colocación de un Micropavimento, en todo el ancho de calzada, bermas, incluyendo sobreanchos, en toda la extensión del tramo.</a:t>
            </a:r>
            <a:endParaRPr lang="es-ES" sz="1400" dirty="0">
              <a:solidFill>
                <a:prstClr val="black"/>
              </a:solidFill>
              <a:latin typeface="Arial Narrow" pitchFamily="34" charset="0"/>
              <a:cs typeface="Times New Roman" pitchFamily="18" charset="0"/>
            </a:endParaRPr>
          </a:p>
        </p:txBody>
      </p:sp>
      <p:cxnSp>
        <p:nvCxnSpPr>
          <p:cNvPr id="15" name="14 Conector recto de flecha"/>
          <p:cNvCxnSpPr/>
          <p:nvPr/>
        </p:nvCxnSpPr>
        <p:spPr>
          <a:xfrm>
            <a:off x="3422616" y="231395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15 Proceso alternativo"/>
          <p:cNvSpPr/>
          <p:nvPr/>
        </p:nvSpPr>
        <p:spPr>
          <a:xfrm>
            <a:off x="76293" y="2279241"/>
            <a:ext cx="1256833" cy="1079743"/>
          </a:xfrm>
          <a:prstGeom prst="flowChartAlternateProcess">
            <a:avLst/>
          </a:prstGeom>
          <a:blipFill>
            <a:blip r:embed="rId6"/>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OP1</a:t>
            </a:r>
          </a:p>
          <a:p>
            <a:pPr algn="ctr"/>
            <a:r>
              <a:rPr lang="es-PE" sz="1200" b="1" dirty="0">
                <a:solidFill>
                  <a:schemeClr val="tx1"/>
                </a:solidFill>
              </a:rPr>
              <a:t>TRAMO 1: LIMA </a:t>
            </a:r>
            <a:r>
              <a:rPr lang="es-PE" sz="800" b="1" dirty="0">
                <a:solidFill>
                  <a:schemeClr val="tx1"/>
                </a:solidFill>
              </a:rPr>
              <a:t>-</a:t>
            </a:r>
            <a:r>
              <a:rPr lang="es-PE" sz="1200" b="1" dirty="0">
                <a:solidFill>
                  <a:schemeClr val="tx1"/>
                </a:solidFill>
              </a:rPr>
              <a:t>CANTA</a:t>
            </a:r>
            <a:endParaRPr lang="es-PE" sz="1200" dirty="0">
              <a:solidFill>
                <a:schemeClr val="tx1"/>
              </a:solidFill>
            </a:endParaRPr>
          </a:p>
          <a:p>
            <a:pPr algn="ctr"/>
            <a:endParaRPr lang="es-PE" dirty="0">
              <a:solidFill>
                <a:schemeClr val="tx1"/>
              </a:solidFill>
            </a:endParaRPr>
          </a:p>
        </p:txBody>
      </p:sp>
      <p:sp>
        <p:nvSpPr>
          <p:cNvPr id="17" name="1 Marcador de contenido"/>
          <p:cNvSpPr txBox="1">
            <a:spLocks/>
          </p:cNvSpPr>
          <p:nvPr/>
        </p:nvSpPr>
        <p:spPr>
          <a:xfrm>
            <a:off x="3909455" y="2948037"/>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7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7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18" name="17 Conector recto de flecha"/>
          <p:cNvCxnSpPr/>
          <p:nvPr/>
        </p:nvCxnSpPr>
        <p:spPr>
          <a:xfrm>
            <a:off x="3422616" y="316805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18 Proceso alternativo"/>
          <p:cNvSpPr/>
          <p:nvPr/>
        </p:nvSpPr>
        <p:spPr>
          <a:xfrm>
            <a:off x="98944" y="3888864"/>
            <a:ext cx="1256833" cy="1079743"/>
          </a:xfrm>
          <a:prstGeom prst="flowChartAlternateProcess">
            <a:avLst/>
          </a:prstGeom>
          <a:blipFill>
            <a:blip r:embed="rId6"/>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OP2</a:t>
            </a:r>
          </a:p>
          <a:p>
            <a:pPr algn="ctr"/>
            <a:r>
              <a:rPr lang="es-PE" sz="1200" b="1" dirty="0">
                <a:solidFill>
                  <a:schemeClr val="tx1"/>
                </a:solidFill>
              </a:rPr>
              <a:t>TRAMO 1: LIMA </a:t>
            </a:r>
            <a:r>
              <a:rPr lang="es-PE" sz="800" b="1" dirty="0">
                <a:solidFill>
                  <a:schemeClr val="tx1"/>
                </a:solidFill>
              </a:rPr>
              <a:t>-</a:t>
            </a:r>
            <a:r>
              <a:rPr lang="es-PE" sz="1200" b="1" dirty="0">
                <a:solidFill>
                  <a:schemeClr val="tx1"/>
                </a:solidFill>
              </a:rPr>
              <a:t>CANTA</a:t>
            </a:r>
            <a:endParaRPr lang="es-PE" sz="1200" dirty="0">
              <a:solidFill>
                <a:schemeClr val="tx1"/>
              </a:solidFill>
            </a:endParaRPr>
          </a:p>
          <a:p>
            <a:pPr algn="ctr"/>
            <a:endParaRPr lang="es-PE" dirty="0">
              <a:solidFill>
                <a:schemeClr val="tx1"/>
              </a:solidFill>
            </a:endParaRPr>
          </a:p>
        </p:txBody>
      </p:sp>
      <p:sp>
        <p:nvSpPr>
          <p:cNvPr id="20" name="19 Proceso alternativo"/>
          <p:cNvSpPr/>
          <p:nvPr/>
        </p:nvSpPr>
        <p:spPr>
          <a:xfrm>
            <a:off x="1422352" y="3852354"/>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21" name="20 Proceso alternativo"/>
          <p:cNvSpPr/>
          <p:nvPr/>
        </p:nvSpPr>
        <p:spPr>
          <a:xfrm>
            <a:off x="1461507" y="4616031"/>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22" name="1 Marcador de contenido"/>
          <p:cNvSpPr txBox="1">
            <a:spLocks/>
          </p:cNvSpPr>
          <p:nvPr/>
        </p:nvSpPr>
        <p:spPr>
          <a:xfrm>
            <a:off x="3948610" y="3734436"/>
            <a:ext cx="4644516" cy="871089"/>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400" dirty="0">
                <a:solidFill>
                  <a:prstClr val="black"/>
                </a:solidFill>
                <a:latin typeface="Arial Narrow" pitchFamily="34" charset="0"/>
                <a:cs typeface="Times New Roman" pitchFamily="18" charset="0"/>
              </a:rPr>
              <a:t>Colocación de un Riego de Liga y de un </a:t>
            </a:r>
            <a:r>
              <a:rPr lang="es-PE" sz="1400" dirty="0" err="1">
                <a:solidFill>
                  <a:prstClr val="black"/>
                </a:solidFill>
                <a:latin typeface="Arial Narrow" pitchFamily="34" charset="0"/>
                <a:cs typeface="Times New Roman" pitchFamily="18" charset="0"/>
              </a:rPr>
              <a:t>Recapeo</a:t>
            </a:r>
            <a:r>
              <a:rPr lang="es-PE" sz="1400" dirty="0">
                <a:solidFill>
                  <a:prstClr val="black"/>
                </a:solidFill>
                <a:latin typeface="Arial Narrow" pitchFamily="34" charset="0"/>
                <a:cs typeface="Times New Roman" pitchFamily="18" charset="0"/>
              </a:rPr>
              <a:t> con Concreto Asfáltico en Caliente, en todo el ancho de calzada, bermas, incluyendo sobreanchos, en toda la extensión del tramo.</a:t>
            </a:r>
          </a:p>
        </p:txBody>
      </p:sp>
      <p:cxnSp>
        <p:nvCxnSpPr>
          <p:cNvPr id="23" name="22 Conector recto de flecha"/>
          <p:cNvCxnSpPr/>
          <p:nvPr/>
        </p:nvCxnSpPr>
        <p:spPr>
          <a:xfrm>
            <a:off x="3481921" y="413683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1 Marcador de contenido"/>
          <p:cNvSpPr txBox="1">
            <a:spLocks/>
          </p:cNvSpPr>
          <p:nvPr/>
        </p:nvSpPr>
        <p:spPr>
          <a:xfrm>
            <a:off x="3948610" y="4752960"/>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7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7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25" name="24 Conector recto de flecha"/>
          <p:cNvCxnSpPr/>
          <p:nvPr/>
        </p:nvCxnSpPr>
        <p:spPr>
          <a:xfrm>
            <a:off x="3481921" y="499093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6" name="25 Imagen"/>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469859" y="4817184"/>
            <a:ext cx="1479942" cy="583177"/>
          </a:xfrm>
          <a:prstGeom prst="rect">
            <a:avLst/>
          </a:prstGeom>
          <a:ln>
            <a:solidFill>
              <a:schemeClr val="bg1"/>
            </a:solidFill>
          </a:ln>
        </p:spPr>
      </p:pic>
      <p:pic>
        <p:nvPicPr>
          <p:cNvPr id="27" name="26 Imagen"/>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340850" y="2984437"/>
            <a:ext cx="1399501" cy="638825"/>
          </a:xfrm>
          <a:prstGeom prst="rect">
            <a:avLst/>
          </a:prstGeom>
          <a:ln>
            <a:solidFill>
              <a:schemeClr val="bg1"/>
            </a:solidFill>
          </a:ln>
        </p:spPr>
      </p:pic>
      <p:pic>
        <p:nvPicPr>
          <p:cNvPr id="28" name="27 Imagen"/>
          <p:cNvPicPr/>
          <p:nvPr/>
        </p:nvPicPr>
        <p:blipFill>
          <a:blip r:embed="rId11">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9382809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970" y="1023708"/>
            <a:ext cx="7130504" cy="563562"/>
          </a:xfrm>
        </p:spPr>
        <p:txBody>
          <a:bodyPr>
            <a:noAutofit/>
          </a:bodyPr>
          <a:lstStyle/>
          <a:p>
            <a:r>
              <a:rPr lang="es-PE" sz="2400" b="1" dirty="0">
                <a:solidFill>
                  <a:srgbClr val="FFFFFF"/>
                </a:solidFill>
              </a:rPr>
              <a:t>ALCANCES DE LAS OBRAS PROGRAMADAS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Proceso alternativo"/>
          <p:cNvSpPr/>
          <p:nvPr/>
        </p:nvSpPr>
        <p:spPr>
          <a:xfrm>
            <a:off x="1383197" y="2088308"/>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13" name="12 Proceso alternativo"/>
          <p:cNvSpPr/>
          <p:nvPr/>
        </p:nvSpPr>
        <p:spPr>
          <a:xfrm>
            <a:off x="1422352" y="2851985"/>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14" name="1 Marcador de contenido"/>
          <p:cNvSpPr txBox="1">
            <a:spLocks/>
          </p:cNvSpPr>
          <p:nvPr/>
        </p:nvSpPr>
        <p:spPr>
          <a:xfrm>
            <a:off x="3909455" y="2088308"/>
            <a:ext cx="4644516" cy="753171"/>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Font typeface="Arial" pitchFamily="34" charset="0"/>
              <a:buNone/>
            </a:pPr>
            <a:r>
              <a:rPr lang="es-PE" sz="1400" dirty="0">
                <a:solidFill>
                  <a:prstClr val="black"/>
                </a:solidFill>
                <a:latin typeface="Arial Narrow" pitchFamily="34" charset="0"/>
                <a:cs typeface="Times New Roman" pitchFamily="18" charset="0"/>
              </a:rPr>
              <a:t>Colocación de un Micropavimento, en todo el ancho de calzada, bermas, incluyendo sobreanchos, en toda la extensión del tramo.</a:t>
            </a:r>
            <a:endParaRPr lang="es-ES" sz="1400" dirty="0">
              <a:solidFill>
                <a:prstClr val="black"/>
              </a:solidFill>
              <a:latin typeface="Arial Narrow" pitchFamily="34" charset="0"/>
              <a:cs typeface="Times New Roman" pitchFamily="18" charset="0"/>
            </a:endParaRPr>
          </a:p>
        </p:txBody>
      </p:sp>
      <p:cxnSp>
        <p:nvCxnSpPr>
          <p:cNvPr id="15" name="14 Conector recto de flecha"/>
          <p:cNvCxnSpPr/>
          <p:nvPr/>
        </p:nvCxnSpPr>
        <p:spPr>
          <a:xfrm>
            <a:off x="3422616" y="231395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1 Marcador de contenido"/>
          <p:cNvSpPr txBox="1">
            <a:spLocks/>
          </p:cNvSpPr>
          <p:nvPr/>
        </p:nvSpPr>
        <p:spPr>
          <a:xfrm>
            <a:off x="3909455" y="2948037"/>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18" name="17 Conector recto de flecha"/>
          <p:cNvCxnSpPr/>
          <p:nvPr/>
        </p:nvCxnSpPr>
        <p:spPr>
          <a:xfrm>
            <a:off x="3422616" y="316805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19 Proceso alternativo"/>
          <p:cNvSpPr/>
          <p:nvPr/>
        </p:nvSpPr>
        <p:spPr>
          <a:xfrm>
            <a:off x="1422352" y="3852354"/>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21" name="20 Proceso alternativo"/>
          <p:cNvSpPr/>
          <p:nvPr/>
        </p:nvSpPr>
        <p:spPr>
          <a:xfrm>
            <a:off x="1461507" y="4832454"/>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22" name="1 Marcador de contenido"/>
          <p:cNvSpPr txBox="1">
            <a:spLocks/>
          </p:cNvSpPr>
          <p:nvPr/>
        </p:nvSpPr>
        <p:spPr>
          <a:xfrm>
            <a:off x="3948610" y="3734436"/>
            <a:ext cx="4644516" cy="1098018"/>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100" dirty="0"/>
              <a:t>- Reciclado de carpeta asfáltica más base granular en un espesor de E=20 cm. Estabilización del RAP y base granular con emulsión asfáltica.</a:t>
            </a:r>
          </a:p>
          <a:p>
            <a:pPr marL="0" indent="0" algn="just" eaLnBrk="0" fontAlgn="base" hangingPunct="0">
              <a:lnSpc>
                <a:spcPct val="120000"/>
              </a:lnSpc>
              <a:spcBef>
                <a:spcPct val="0"/>
              </a:spcBef>
              <a:spcAft>
                <a:spcPct val="0"/>
              </a:spcAft>
              <a:buNone/>
            </a:pPr>
            <a:r>
              <a:rPr lang="es-PE" sz="1100" dirty="0"/>
              <a:t>- Colocación de una Imprimación Asfáltica y de un </a:t>
            </a:r>
            <a:r>
              <a:rPr lang="es-PE" sz="1100" dirty="0" err="1"/>
              <a:t>Recapeo</a:t>
            </a:r>
            <a:r>
              <a:rPr lang="es-PE" sz="1100" dirty="0"/>
              <a:t> con Concreto Asfáltico en Caliente con polímeros.</a:t>
            </a:r>
          </a:p>
          <a:p>
            <a:pPr algn="just" eaLnBrk="0" fontAlgn="base" hangingPunct="0">
              <a:lnSpc>
                <a:spcPct val="120000"/>
              </a:lnSpc>
              <a:spcBef>
                <a:spcPct val="0"/>
              </a:spcBef>
              <a:spcAft>
                <a:spcPct val="0"/>
              </a:spcAft>
            </a:pPr>
            <a:endParaRPr lang="es-PE" sz="1100" dirty="0"/>
          </a:p>
        </p:txBody>
      </p:sp>
      <p:cxnSp>
        <p:nvCxnSpPr>
          <p:cNvPr id="23" name="22 Conector recto de flecha"/>
          <p:cNvCxnSpPr/>
          <p:nvPr/>
        </p:nvCxnSpPr>
        <p:spPr>
          <a:xfrm>
            <a:off x="3481921" y="413683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1 Marcador de contenido"/>
          <p:cNvSpPr txBox="1">
            <a:spLocks/>
          </p:cNvSpPr>
          <p:nvPr/>
        </p:nvSpPr>
        <p:spPr>
          <a:xfrm>
            <a:off x="3948610" y="4969383"/>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25" name="24 Conector recto de flecha"/>
          <p:cNvCxnSpPr/>
          <p:nvPr/>
        </p:nvCxnSpPr>
        <p:spPr>
          <a:xfrm>
            <a:off x="3481921" y="5130723"/>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6" name="25 Imagen"/>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469859" y="5033607"/>
            <a:ext cx="1479942" cy="583177"/>
          </a:xfrm>
          <a:prstGeom prst="rect">
            <a:avLst/>
          </a:prstGeom>
          <a:ln>
            <a:solidFill>
              <a:schemeClr val="bg1"/>
            </a:solidFill>
          </a:ln>
        </p:spPr>
      </p:pic>
      <p:pic>
        <p:nvPicPr>
          <p:cNvPr id="27" name="26 Imagen"/>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340850" y="2984437"/>
            <a:ext cx="1399501" cy="638825"/>
          </a:xfrm>
          <a:prstGeom prst="rect">
            <a:avLst/>
          </a:prstGeom>
          <a:ln>
            <a:solidFill>
              <a:schemeClr val="bg1"/>
            </a:solidFill>
          </a:ln>
        </p:spPr>
      </p:pic>
      <p:sp>
        <p:nvSpPr>
          <p:cNvPr id="28" name="27 Proceso alternativo"/>
          <p:cNvSpPr/>
          <p:nvPr/>
        </p:nvSpPr>
        <p:spPr>
          <a:xfrm>
            <a:off x="52553" y="2313957"/>
            <a:ext cx="1256833" cy="1079743"/>
          </a:xfrm>
          <a:prstGeom prst="flowChartAlternateProcess">
            <a:avLst/>
          </a:prstGeom>
          <a:blipFill>
            <a:blip r:embed="rId10"/>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OP3</a:t>
            </a:r>
          </a:p>
          <a:p>
            <a:pPr algn="ctr"/>
            <a:r>
              <a:rPr lang="es-PE" sz="1200" b="1" dirty="0">
                <a:solidFill>
                  <a:schemeClr val="tx1"/>
                </a:solidFill>
              </a:rPr>
              <a:t>TRAMO 2: CANTA – HUAYLLAY</a:t>
            </a:r>
            <a:endParaRPr lang="es-PE" dirty="0">
              <a:solidFill>
                <a:schemeClr val="tx1"/>
              </a:solidFill>
            </a:endParaRPr>
          </a:p>
        </p:txBody>
      </p:sp>
      <p:sp>
        <p:nvSpPr>
          <p:cNvPr id="29" name="28 Proceso alternativo"/>
          <p:cNvSpPr/>
          <p:nvPr/>
        </p:nvSpPr>
        <p:spPr>
          <a:xfrm>
            <a:off x="52553" y="3993364"/>
            <a:ext cx="1256834" cy="1079743"/>
          </a:xfrm>
          <a:prstGeom prst="flowChartAlternateProcess">
            <a:avLst/>
          </a:prstGeom>
          <a:blipFill>
            <a:blip r:embed="rId10"/>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marL="0" lvl="3" algn="ctr"/>
            <a:endParaRPr lang="es-PE" sz="1100" b="1" dirty="0">
              <a:solidFill>
                <a:schemeClr val="tx1"/>
              </a:solidFill>
            </a:endParaRPr>
          </a:p>
          <a:p>
            <a:pPr marL="0" lvl="3" algn="ctr"/>
            <a:r>
              <a:rPr lang="es-PE" sz="1100" b="1" dirty="0">
                <a:solidFill>
                  <a:schemeClr val="tx1"/>
                </a:solidFill>
              </a:rPr>
              <a:t>OP4</a:t>
            </a:r>
            <a:r>
              <a:rPr lang="es-PE" sz="1100" b="1" dirty="0"/>
              <a:t> </a:t>
            </a:r>
          </a:p>
          <a:p>
            <a:pPr marL="0" lvl="3" algn="ctr"/>
            <a:r>
              <a:rPr lang="es-PE" sz="1100" b="1" dirty="0">
                <a:solidFill>
                  <a:schemeClr val="tx1"/>
                </a:solidFill>
              </a:rPr>
              <a:t>TRAMO 3: HUAYLLAY - </a:t>
            </a:r>
            <a:r>
              <a:rPr lang="es-PE" sz="1000" b="1" dirty="0">
                <a:solidFill>
                  <a:schemeClr val="tx1"/>
                </a:solidFill>
              </a:rPr>
              <a:t>DV.COCHAMARCA</a:t>
            </a:r>
            <a:endParaRPr lang="es-PE" sz="1000" dirty="0">
              <a:solidFill>
                <a:schemeClr val="tx1"/>
              </a:solidFill>
            </a:endParaRPr>
          </a:p>
          <a:p>
            <a:pPr algn="ctr"/>
            <a:endParaRPr lang="es-PE" sz="1100" dirty="0">
              <a:solidFill>
                <a:schemeClr val="tx1"/>
              </a:solidFill>
            </a:endParaRPr>
          </a:p>
          <a:p>
            <a:pPr algn="ctr"/>
            <a:endParaRPr lang="es-PE" sz="800" dirty="0">
              <a:solidFill>
                <a:schemeClr val="tx1"/>
              </a:solidFill>
            </a:endParaRPr>
          </a:p>
        </p:txBody>
      </p:sp>
      <p:pic>
        <p:nvPicPr>
          <p:cNvPr id="30" name="29 Imagen"/>
          <p:cNvPicPr/>
          <p:nvPr/>
        </p:nvPicPr>
        <p:blipFill>
          <a:blip r:embed="rId11">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6353054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970" y="1023708"/>
            <a:ext cx="7130504" cy="563562"/>
          </a:xfrm>
        </p:spPr>
        <p:txBody>
          <a:bodyPr>
            <a:noAutofit/>
          </a:bodyPr>
          <a:lstStyle/>
          <a:p>
            <a:r>
              <a:rPr lang="es-PE" sz="2400" b="1" dirty="0">
                <a:solidFill>
                  <a:srgbClr val="FFFFFF"/>
                </a:solidFill>
              </a:rPr>
              <a:t>ALCANCES DE LAS OBRAS PROGRAMADAS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Proceso alternativo"/>
          <p:cNvSpPr/>
          <p:nvPr/>
        </p:nvSpPr>
        <p:spPr>
          <a:xfrm>
            <a:off x="1383197" y="2088308"/>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13" name="12 Proceso alternativo"/>
          <p:cNvSpPr/>
          <p:nvPr/>
        </p:nvSpPr>
        <p:spPr>
          <a:xfrm>
            <a:off x="1422352" y="2851985"/>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14" name="1 Marcador de contenido"/>
          <p:cNvSpPr txBox="1">
            <a:spLocks/>
          </p:cNvSpPr>
          <p:nvPr/>
        </p:nvSpPr>
        <p:spPr>
          <a:xfrm>
            <a:off x="3909455" y="2088308"/>
            <a:ext cx="4644516" cy="753171"/>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Font typeface="Arial" pitchFamily="34" charset="0"/>
              <a:buNone/>
            </a:pPr>
            <a:r>
              <a:rPr lang="es-PE" sz="1400" dirty="0">
                <a:solidFill>
                  <a:prstClr val="black"/>
                </a:solidFill>
                <a:latin typeface="Arial Narrow" pitchFamily="34" charset="0"/>
                <a:cs typeface="Times New Roman" pitchFamily="18" charset="0"/>
              </a:rPr>
              <a:t>Colocación de un Micropavimento, en todo el ancho de calzada, bermas, incluyendo sobreanchos, en toda la extensión del tramo.</a:t>
            </a:r>
            <a:endParaRPr lang="es-ES" sz="1400" dirty="0">
              <a:solidFill>
                <a:prstClr val="black"/>
              </a:solidFill>
              <a:latin typeface="Arial Narrow" pitchFamily="34" charset="0"/>
              <a:cs typeface="Times New Roman" pitchFamily="18" charset="0"/>
            </a:endParaRPr>
          </a:p>
        </p:txBody>
      </p:sp>
      <p:cxnSp>
        <p:nvCxnSpPr>
          <p:cNvPr id="15" name="14 Conector recto de flecha"/>
          <p:cNvCxnSpPr/>
          <p:nvPr/>
        </p:nvCxnSpPr>
        <p:spPr>
          <a:xfrm>
            <a:off x="3422616" y="231395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1 Marcador de contenido"/>
          <p:cNvSpPr txBox="1">
            <a:spLocks/>
          </p:cNvSpPr>
          <p:nvPr/>
        </p:nvSpPr>
        <p:spPr>
          <a:xfrm>
            <a:off x="3909455" y="2948037"/>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18" name="17 Conector recto de flecha"/>
          <p:cNvCxnSpPr/>
          <p:nvPr/>
        </p:nvCxnSpPr>
        <p:spPr>
          <a:xfrm>
            <a:off x="3422616" y="316805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19 Proceso alternativo"/>
          <p:cNvSpPr/>
          <p:nvPr/>
        </p:nvSpPr>
        <p:spPr>
          <a:xfrm>
            <a:off x="1422352" y="3852354"/>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21" name="20 Proceso alternativo"/>
          <p:cNvSpPr/>
          <p:nvPr/>
        </p:nvSpPr>
        <p:spPr>
          <a:xfrm>
            <a:off x="1461507" y="4832454"/>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22" name="1 Marcador de contenido"/>
          <p:cNvSpPr txBox="1">
            <a:spLocks/>
          </p:cNvSpPr>
          <p:nvPr/>
        </p:nvSpPr>
        <p:spPr>
          <a:xfrm>
            <a:off x="3948610" y="3734436"/>
            <a:ext cx="4644516" cy="1098018"/>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100" dirty="0"/>
              <a:t>- Reciclado de carpeta asfáltica más base granular en un espesor de E=20 cm. Estabilización del RAP y base granular con emulsión asfáltica.</a:t>
            </a:r>
          </a:p>
          <a:p>
            <a:pPr marL="0" indent="0" algn="just" eaLnBrk="0" fontAlgn="base" hangingPunct="0">
              <a:lnSpc>
                <a:spcPct val="120000"/>
              </a:lnSpc>
              <a:spcBef>
                <a:spcPct val="0"/>
              </a:spcBef>
              <a:spcAft>
                <a:spcPct val="0"/>
              </a:spcAft>
              <a:buNone/>
            </a:pPr>
            <a:r>
              <a:rPr lang="es-PE" sz="1100" dirty="0"/>
              <a:t>- Colocación de una Imprimación Asfáltica y de un </a:t>
            </a:r>
            <a:r>
              <a:rPr lang="es-PE" sz="1100" dirty="0" err="1"/>
              <a:t>Recapeo</a:t>
            </a:r>
            <a:r>
              <a:rPr lang="es-PE" sz="1100" dirty="0"/>
              <a:t> con Concreto Asfáltico en Caliente con polímeros.</a:t>
            </a:r>
          </a:p>
          <a:p>
            <a:pPr algn="just" eaLnBrk="0" fontAlgn="base" hangingPunct="0">
              <a:lnSpc>
                <a:spcPct val="120000"/>
              </a:lnSpc>
              <a:spcBef>
                <a:spcPct val="0"/>
              </a:spcBef>
              <a:spcAft>
                <a:spcPct val="0"/>
              </a:spcAft>
            </a:pPr>
            <a:endParaRPr lang="es-PE" sz="1100" dirty="0"/>
          </a:p>
        </p:txBody>
      </p:sp>
      <p:cxnSp>
        <p:nvCxnSpPr>
          <p:cNvPr id="23" name="22 Conector recto de flecha"/>
          <p:cNvCxnSpPr/>
          <p:nvPr/>
        </p:nvCxnSpPr>
        <p:spPr>
          <a:xfrm>
            <a:off x="3481921" y="413683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1 Marcador de contenido"/>
          <p:cNvSpPr txBox="1">
            <a:spLocks/>
          </p:cNvSpPr>
          <p:nvPr/>
        </p:nvSpPr>
        <p:spPr>
          <a:xfrm>
            <a:off x="3948610" y="4969383"/>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25" name="24 Conector recto de flecha"/>
          <p:cNvCxnSpPr/>
          <p:nvPr/>
        </p:nvCxnSpPr>
        <p:spPr>
          <a:xfrm>
            <a:off x="3481921" y="5130723"/>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6" name="25 Imagen"/>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469859" y="5033607"/>
            <a:ext cx="1479942" cy="583177"/>
          </a:xfrm>
          <a:prstGeom prst="rect">
            <a:avLst/>
          </a:prstGeom>
          <a:ln>
            <a:solidFill>
              <a:schemeClr val="bg1"/>
            </a:solidFill>
          </a:ln>
        </p:spPr>
      </p:pic>
      <p:pic>
        <p:nvPicPr>
          <p:cNvPr id="27" name="26 Imagen"/>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340850" y="2984437"/>
            <a:ext cx="1399501" cy="638825"/>
          </a:xfrm>
          <a:prstGeom prst="rect">
            <a:avLst/>
          </a:prstGeom>
          <a:ln>
            <a:solidFill>
              <a:schemeClr val="bg1"/>
            </a:solidFill>
          </a:ln>
        </p:spPr>
      </p:pic>
      <p:sp>
        <p:nvSpPr>
          <p:cNvPr id="28" name="27 Proceso alternativo"/>
          <p:cNvSpPr/>
          <p:nvPr/>
        </p:nvSpPr>
        <p:spPr>
          <a:xfrm>
            <a:off x="52553" y="2313957"/>
            <a:ext cx="1256833" cy="1079743"/>
          </a:xfrm>
          <a:prstGeom prst="flowChartAlternateProcess">
            <a:avLst/>
          </a:prstGeom>
          <a:blipFill>
            <a:blip r:embed="rId10"/>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OP5</a:t>
            </a:r>
          </a:p>
          <a:p>
            <a:pPr marL="0" lvl="3" algn="ctr"/>
            <a:r>
              <a:rPr lang="es-PE" sz="1100" b="1" dirty="0">
                <a:solidFill>
                  <a:schemeClr val="tx1"/>
                </a:solidFill>
              </a:rPr>
              <a:t>TRAMO 3: HUAYLLAY - </a:t>
            </a:r>
            <a:r>
              <a:rPr lang="es-PE" sz="1000" b="1" dirty="0">
                <a:solidFill>
                  <a:schemeClr val="tx1"/>
                </a:solidFill>
              </a:rPr>
              <a:t>DV.COCHAMARCA</a:t>
            </a:r>
            <a:endParaRPr lang="es-PE" sz="1000" dirty="0">
              <a:solidFill>
                <a:schemeClr val="tx1"/>
              </a:solidFill>
            </a:endParaRPr>
          </a:p>
        </p:txBody>
      </p:sp>
      <p:sp>
        <p:nvSpPr>
          <p:cNvPr id="29" name="28 Proceso alternativo"/>
          <p:cNvSpPr/>
          <p:nvPr/>
        </p:nvSpPr>
        <p:spPr>
          <a:xfrm>
            <a:off x="52553" y="3993364"/>
            <a:ext cx="1256834" cy="1079743"/>
          </a:xfrm>
          <a:prstGeom prst="flowChartAlternateProcess">
            <a:avLst/>
          </a:prstGeom>
          <a:blipFill>
            <a:blip r:embed="rId10"/>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marL="0" lvl="3" algn="ctr"/>
            <a:endParaRPr lang="es-PE" sz="1100" b="1" dirty="0">
              <a:solidFill>
                <a:schemeClr val="tx1"/>
              </a:solidFill>
            </a:endParaRPr>
          </a:p>
          <a:p>
            <a:pPr marL="0" lvl="3" algn="ctr"/>
            <a:r>
              <a:rPr lang="es-PE" sz="1100" b="1" dirty="0">
                <a:solidFill>
                  <a:schemeClr val="tx1"/>
                </a:solidFill>
              </a:rPr>
              <a:t>OP6</a:t>
            </a:r>
            <a:r>
              <a:rPr lang="es-PE" sz="1100" b="1" dirty="0"/>
              <a:t> </a:t>
            </a:r>
          </a:p>
          <a:p>
            <a:pPr marL="0" lvl="3" algn="ctr"/>
            <a:r>
              <a:rPr lang="es-PE" sz="1100" b="1" dirty="0">
                <a:solidFill>
                  <a:schemeClr val="tx1"/>
                </a:solidFill>
              </a:rPr>
              <a:t>TRAMO 3: DV. COCHAMARCA – EMP. PE-3N</a:t>
            </a:r>
            <a:endParaRPr lang="es-PE" sz="1100" dirty="0">
              <a:solidFill>
                <a:schemeClr val="tx1"/>
              </a:solidFill>
            </a:endParaRPr>
          </a:p>
          <a:p>
            <a:pPr algn="ctr"/>
            <a:endParaRPr lang="es-PE" sz="800" dirty="0">
              <a:solidFill>
                <a:schemeClr val="tx1"/>
              </a:solidFill>
            </a:endParaRPr>
          </a:p>
        </p:txBody>
      </p:sp>
      <p:pic>
        <p:nvPicPr>
          <p:cNvPr id="30" name="29 Imagen"/>
          <p:cNvPicPr/>
          <p:nvPr/>
        </p:nvPicPr>
        <p:blipFill>
          <a:blip r:embed="rId11">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9701358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970" y="1023708"/>
            <a:ext cx="7130504" cy="563562"/>
          </a:xfrm>
        </p:spPr>
        <p:txBody>
          <a:bodyPr>
            <a:noAutofit/>
          </a:bodyPr>
          <a:lstStyle/>
          <a:p>
            <a:r>
              <a:rPr lang="es-PE" sz="2400" b="1" dirty="0">
                <a:solidFill>
                  <a:srgbClr val="FFFFFF"/>
                </a:solidFill>
              </a:rPr>
              <a:t>ALCANCES DE LAS OBRAS PROGRAMADAS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Proceso alternativo"/>
          <p:cNvSpPr/>
          <p:nvPr/>
        </p:nvSpPr>
        <p:spPr>
          <a:xfrm>
            <a:off x="1383197" y="2088308"/>
            <a:ext cx="2000264" cy="635254"/>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Obras de pavimento</a:t>
            </a:r>
          </a:p>
        </p:txBody>
      </p:sp>
      <p:sp>
        <p:nvSpPr>
          <p:cNvPr id="13" name="12 Proceso alternativo"/>
          <p:cNvSpPr/>
          <p:nvPr/>
        </p:nvSpPr>
        <p:spPr>
          <a:xfrm>
            <a:off x="1422352" y="2851985"/>
            <a:ext cx="1961109" cy="632133"/>
          </a:xfrm>
          <a:prstGeom prst="flowChartAlternateProcess">
            <a:avLst/>
          </a:prstGeom>
          <a:blipFill>
            <a:blip r:embed="rId4"/>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Obra de seguridad vial</a:t>
            </a:r>
          </a:p>
        </p:txBody>
      </p:sp>
      <p:sp>
        <p:nvSpPr>
          <p:cNvPr id="14" name="1 Marcador de contenido"/>
          <p:cNvSpPr txBox="1">
            <a:spLocks/>
          </p:cNvSpPr>
          <p:nvPr/>
        </p:nvSpPr>
        <p:spPr>
          <a:xfrm>
            <a:off x="3909455" y="2088308"/>
            <a:ext cx="4644516" cy="753171"/>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Font typeface="Arial" pitchFamily="34" charset="0"/>
              <a:buNone/>
            </a:pPr>
            <a:r>
              <a:rPr lang="es-PE" sz="1400" dirty="0">
                <a:solidFill>
                  <a:prstClr val="black"/>
                </a:solidFill>
                <a:latin typeface="Arial Narrow" pitchFamily="34" charset="0"/>
                <a:cs typeface="Times New Roman" pitchFamily="18" charset="0"/>
              </a:rPr>
              <a:t>Colocación de un Micropavimento, en todo el ancho de calzada, bermas, incluyendo sobreanchos, en toda la extensión del tramo.</a:t>
            </a:r>
            <a:endParaRPr lang="es-ES" sz="1400" dirty="0">
              <a:solidFill>
                <a:prstClr val="black"/>
              </a:solidFill>
              <a:latin typeface="Arial Narrow" pitchFamily="34" charset="0"/>
              <a:cs typeface="Times New Roman" pitchFamily="18" charset="0"/>
            </a:endParaRPr>
          </a:p>
        </p:txBody>
      </p:sp>
      <p:cxnSp>
        <p:nvCxnSpPr>
          <p:cNvPr id="15" name="14 Conector recto de flecha"/>
          <p:cNvCxnSpPr/>
          <p:nvPr/>
        </p:nvCxnSpPr>
        <p:spPr>
          <a:xfrm>
            <a:off x="3422616" y="2313957"/>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1 Marcador de contenido"/>
          <p:cNvSpPr txBox="1">
            <a:spLocks/>
          </p:cNvSpPr>
          <p:nvPr/>
        </p:nvSpPr>
        <p:spPr>
          <a:xfrm>
            <a:off x="3909455" y="2948037"/>
            <a:ext cx="4644516" cy="711627"/>
          </a:xfrm>
          <a:prstGeom prst="rect">
            <a:avLst/>
          </a:prstGeom>
          <a:blipFill>
            <a:blip r:embed="rId5"/>
            <a:tile tx="0" ty="0" sx="100000" sy="100000" flip="none" algn="tl"/>
          </a:blipFill>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just" eaLnBrk="0" fontAlgn="base" hangingPunct="0">
              <a:lnSpc>
                <a:spcPct val="120000"/>
              </a:lnSpc>
              <a:spcBef>
                <a:spcPct val="0"/>
              </a:spcBef>
              <a:spcAft>
                <a:spcPct val="0"/>
              </a:spcAft>
              <a:buNone/>
            </a:pPr>
            <a:r>
              <a:rPr lang="es-PE" sz="1500" dirty="0">
                <a:solidFill>
                  <a:prstClr val="black"/>
                </a:solidFill>
                <a:latin typeface="Arial Narrow" pitchFamily="34" charset="0"/>
                <a:cs typeface="Times New Roman" pitchFamily="18" charset="0"/>
              </a:rPr>
              <a:t>• Señalización horizontal</a:t>
            </a:r>
          </a:p>
          <a:p>
            <a:pPr marL="0" indent="0" algn="just" eaLnBrk="0" fontAlgn="base" hangingPunct="0">
              <a:lnSpc>
                <a:spcPct val="120000"/>
              </a:lnSpc>
              <a:spcBef>
                <a:spcPct val="0"/>
              </a:spcBef>
              <a:spcAft>
                <a:spcPct val="0"/>
              </a:spcAft>
              <a:buNone/>
            </a:pPr>
            <a:r>
              <a:rPr lang="es-ES" sz="1500" dirty="0">
                <a:solidFill>
                  <a:prstClr val="black"/>
                </a:solidFill>
                <a:latin typeface="Arial Narrow" pitchFamily="34" charset="0"/>
                <a:cs typeface="Times New Roman" pitchFamily="18" charset="0"/>
              </a:rPr>
              <a:t>• Tachas retrorreflectivas</a:t>
            </a:r>
          </a:p>
          <a:p>
            <a:pPr marL="0" indent="0" algn="just" eaLnBrk="0" fontAlgn="base" hangingPunct="0">
              <a:lnSpc>
                <a:spcPct val="120000"/>
              </a:lnSpc>
              <a:spcBef>
                <a:spcPct val="0"/>
              </a:spcBef>
              <a:spcAft>
                <a:spcPct val="0"/>
              </a:spcAft>
              <a:buNone/>
            </a:pPr>
            <a:endParaRPr lang="es-ES" dirty="0">
              <a:solidFill>
                <a:prstClr val="black"/>
              </a:solidFill>
              <a:latin typeface="Arial Narrow" pitchFamily="34" charset="0"/>
              <a:cs typeface="Times New Roman" pitchFamily="18" charset="0"/>
            </a:endParaRPr>
          </a:p>
        </p:txBody>
      </p:sp>
      <p:cxnSp>
        <p:nvCxnSpPr>
          <p:cNvPr id="18" name="17 Conector recto de flecha"/>
          <p:cNvCxnSpPr/>
          <p:nvPr/>
        </p:nvCxnSpPr>
        <p:spPr>
          <a:xfrm>
            <a:off x="3422616" y="3168051"/>
            <a:ext cx="4868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7" name="26 Imagen"/>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340850" y="2984437"/>
            <a:ext cx="1399501" cy="638825"/>
          </a:xfrm>
          <a:prstGeom prst="rect">
            <a:avLst/>
          </a:prstGeom>
          <a:ln>
            <a:solidFill>
              <a:schemeClr val="bg1"/>
            </a:solidFill>
          </a:ln>
        </p:spPr>
      </p:pic>
      <p:sp>
        <p:nvSpPr>
          <p:cNvPr id="28" name="27 Proceso alternativo"/>
          <p:cNvSpPr/>
          <p:nvPr/>
        </p:nvSpPr>
        <p:spPr>
          <a:xfrm>
            <a:off x="52553" y="2313957"/>
            <a:ext cx="1256833" cy="1079743"/>
          </a:xfrm>
          <a:prstGeom prst="flowChartAlternateProcess">
            <a:avLst/>
          </a:prstGeom>
          <a:blipFill>
            <a:blip r:embed="rId8"/>
            <a:tile tx="0" ty="0" sx="100000" sy="100000" flip="none" algn="tl"/>
          </a:blip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s-PE" sz="1200" b="1" dirty="0">
                <a:solidFill>
                  <a:schemeClr val="tx1"/>
                </a:solidFill>
              </a:rPr>
              <a:t>OP7</a:t>
            </a:r>
          </a:p>
          <a:p>
            <a:pPr marL="0" lvl="3" algn="ctr"/>
            <a:r>
              <a:rPr lang="es-PE" sz="1100" b="1" dirty="0">
                <a:solidFill>
                  <a:schemeClr val="tx1"/>
                </a:solidFill>
              </a:rPr>
              <a:t>TRAMO 3: HUAYLLAY </a:t>
            </a:r>
            <a:r>
              <a:rPr lang="es-PE" sz="1000" b="1" dirty="0">
                <a:solidFill>
                  <a:schemeClr val="tx1"/>
                </a:solidFill>
              </a:rPr>
              <a:t>DV.COCHAMARCA</a:t>
            </a:r>
            <a:endParaRPr lang="es-PE" sz="1000" dirty="0">
              <a:solidFill>
                <a:schemeClr val="tx1"/>
              </a:solidFill>
            </a:endParaRPr>
          </a:p>
        </p:txBody>
      </p:sp>
      <p:sp>
        <p:nvSpPr>
          <p:cNvPr id="2" name="1 Rectángulo"/>
          <p:cNvSpPr/>
          <p:nvPr/>
        </p:nvSpPr>
        <p:spPr>
          <a:xfrm>
            <a:off x="224474" y="4005064"/>
            <a:ext cx="8740014" cy="1446550"/>
          </a:xfrm>
          <a:prstGeom prst="rect">
            <a:avLst/>
          </a:prstGeom>
        </p:spPr>
        <p:txBody>
          <a:bodyPr wrap="square">
            <a:spAutoFit/>
          </a:bodyPr>
          <a:lstStyle/>
          <a:p>
            <a:pPr algn="just"/>
            <a:r>
              <a:rPr lang="es-PE" sz="1100" dirty="0"/>
              <a:t>Para las obras programadas, el CONTRATISTA deberá además ejecutar la movilización y desmovilización de sus recursos, los trabajos de topografía y </a:t>
            </a:r>
            <a:r>
              <a:rPr lang="es-PE" sz="1100" dirty="0" err="1"/>
              <a:t>georeferenciación</a:t>
            </a:r>
            <a:r>
              <a:rPr lang="es-PE" sz="1100" dirty="0"/>
              <a:t>, las medidas de seguridad en obra, las medidas de protección ambiental, y toda otra actividad necesaria para el cumplimiento de los alcances de las Obras Programadas.</a:t>
            </a:r>
          </a:p>
          <a:p>
            <a:pPr algn="just"/>
            <a:r>
              <a:rPr lang="es-PE" sz="1100" dirty="0"/>
              <a:t> </a:t>
            </a:r>
          </a:p>
          <a:p>
            <a:pPr algn="just"/>
            <a:r>
              <a:rPr lang="es-PE" sz="1100" dirty="0"/>
              <a:t>Asimismo, dado que la demarcación va a ser efectuada sobre pavimentos nuevos, el Contratista deberá implementar una demarcación temporal en el menor tiempo posible, en coordinación con el personal asignado al control, para garantizar la seguridad de la vía, manteniéndolo hasta la colocación de la demarcación definitiva.</a:t>
            </a:r>
          </a:p>
          <a:p>
            <a:pPr algn="just"/>
            <a:r>
              <a:rPr lang="es-PE" sz="1100" dirty="0"/>
              <a:t> </a:t>
            </a:r>
          </a:p>
        </p:txBody>
      </p:sp>
      <p:pic>
        <p:nvPicPr>
          <p:cNvPr id="16" name="15 Imagen"/>
          <p:cNvPicPr/>
          <p:nvPr/>
        </p:nvPicPr>
        <p:blipFill>
          <a:blip r:embed="rId9">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4585358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2132856"/>
            <a:ext cx="8712968" cy="1152128"/>
          </a:xfrm>
        </p:spPr>
        <p:txBody>
          <a:bodyPr>
            <a:normAutofit/>
          </a:bodyPr>
          <a:lstStyle/>
          <a:p>
            <a:pPr marL="0" indent="0" algn="just">
              <a:buNone/>
            </a:pPr>
            <a:r>
              <a:rPr lang="es-PE" sz="1800" dirty="0"/>
              <a:t>Se ejecutará en todos los tramos del corredor vial, para alcanzar y mantener los indicadores de conservación. Se cuenta inicialmente con el cronograma referencial siguiente:</a:t>
            </a:r>
          </a:p>
        </p:txBody>
      </p:sp>
      <p:sp>
        <p:nvSpPr>
          <p:cNvPr id="3" name="Title 2"/>
          <p:cNvSpPr>
            <a:spLocks noGrp="1"/>
          </p:cNvSpPr>
          <p:nvPr>
            <p:ph type="title"/>
          </p:nvPr>
        </p:nvSpPr>
        <p:spPr>
          <a:xfrm>
            <a:off x="165898" y="614776"/>
            <a:ext cx="7130504" cy="1108552"/>
          </a:xfrm>
        </p:spPr>
        <p:txBody>
          <a:bodyPr>
            <a:normAutofit/>
          </a:bodyPr>
          <a:lstStyle/>
          <a:p>
            <a:pPr>
              <a:lnSpc>
                <a:spcPct val="100000"/>
              </a:lnSpc>
            </a:pPr>
            <a:r>
              <a:rPr lang="es-PE" sz="2900" b="1" dirty="0">
                <a:solidFill>
                  <a:schemeClr val="bg1"/>
                </a:solidFill>
              </a:rPr>
              <a:t>CONSERVACION :CI-CNS</a:t>
            </a:r>
            <a:endParaRPr lang="en-US" sz="29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103312" y="3212976"/>
            <a:ext cx="8970912" cy="2542034"/>
          </a:xfrm>
          <a:prstGeom prst="rect">
            <a:avLst/>
          </a:prstGeom>
          <a:noFill/>
          <a:ln>
            <a:noFill/>
          </a:ln>
        </p:spPr>
      </p:pic>
      <p:pic>
        <p:nvPicPr>
          <p:cNvPr id="12" name="11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0387131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
          <p:cNvSpPr>
            <a:spLocks noGrp="1"/>
          </p:cNvSpPr>
          <p:nvPr>
            <p:ph idx="1"/>
          </p:nvPr>
        </p:nvSpPr>
        <p:spPr>
          <a:xfrm>
            <a:off x="230832" y="2348880"/>
            <a:ext cx="8589640" cy="3384376"/>
          </a:xfrm>
        </p:spPr>
        <p:txBody>
          <a:bodyPr>
            <a:normAutofit lnSpcReduction="10000"/>
          </a:bodyPr>
          <a:lstStyle/>
          <a:p>
            <a:pPr marL="0" indent="0" algn="just">
              <a:buNone/>
            </a:pPr>
            <a:r>
              <a:rPr lang="es-PE" sz="1800" dirty="0"/>
              <a:t>Comprende la ejecución de actividades de conservación en el tramo Lima – Canta de acuerdo a las órdenes de trabajo emitidas por el personal asignado al control.</a:t>
            </a:r>
          </a:p>
          <a:p>
            <a:pPr marL="0" indent="0" algn="just">
              <a:buNone/>
            </a:pPr>
            <a:endParaRPr lang="es-PE" sz="1800" dirty="0"/>
          </a:p>
          <a:p>
            <a:pPr marL="0" indent="0" algn="just">
              <a:buNone/>
            </a:pPr>
            <a:r>
              <a:rPr lang="es-PE" sz="1800" dirty="0"/>
              <a:t>Primero se ejecutarán las actividades de la CI1 como una puesta a punto mejorando la transitabilidad y seguridad del tramo. Culminadas las actividades según lo determine el personal asignado al control, el CONTRATISTA ejecutará las actividades de la CI2 hasta que culminen las obras del contrato de reconstrucción que el CONTRATANTE implementará a través de otro contratista. Culminadas dichas obras, iniciarán la CNS1.</a:t>
            </a:r>
          </a:p>
          <a:p>
            <a:pPr marL="0" indent="0" algn="just">
              <a:buNone/>
            </a:pPr>
            <a:endParaRPr lang="es-PE" sz="1800" dirty="0"/>
          </a:p>
          <a:p>
            <a:pPr marL="0" indent="0" algn="just">
              <a:buNone/>
            </a:pPr>
            <a:r>
              <a:rPr lang="es-PE" sz="1800" b="1" dirty="0"/>
              <a:t>El Pago </a:t>
            </a:r>
            <a:r>
              <a:rPr lang="es-PE" sz="1800" dirty="0"/>
              <a:t>es a precios unitarios de acuerdo a las actividades ejecutadas que cuenten con conformidad del personal asignado al control.</a:t>
            </a:r>
          </a:p>
        </p:txBody>
      </p:sp>
      <p:sp>
        <p:nvSpPr>
          <p:cNvPr id="3" name="Title 2"/>
          <p:cNvSpPr>
            <a:spLocks noGrp="1"/>
          </p:cNvSpPr>
          <p:nvPr>
            <p:ph type="title"/>
          </p:nvPr>
        </p:nvSpPr>
        <p:spPr>
          <a:xfrm>
            <a:off x="165898" y="476672"/>
            <a:ext cx="7130504" cy="1108552"/>
          </a:xfrm>
        </p:spPr>
        <p:txBody>
          <a:bodyPr>
            <a:normAutofit/>
          </a:bodyPr>
          <a:lstStyle/>
          <a:p>
            <a:pPr>
              <a:lnSpc>
                <a:spcPct val="100000"/>
              </a:lnSpc>
            </a:pPr>
            <a:r>
              <a:rPr lang="es-PE" sz="2800" b="1" dirty="0">
                <a:solidFill>
                  <a:schemeClr val="bg1"/>
                </a:solidFill>
              </a:rPr>
              <a:t>CONSERVACIÓN INICIAL</a:t>
            </a:r>
            <a:endParaRPr lang="en-US" sz="29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9" name="1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3988573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5898" y="614776"/>
            <a:ext cx="7130504" cy="1108552"/>
          </a:xfrm>
        </p:spPr>
        <p:txBody>
          <a:bodyPr>
            <a:normAutofit/>
          </a:bodyPr>
          <a:lstStyle/>
          <a:p>
            <a:pPr>
              <a:lnSpc>
                <a:spcPct val="100000"/>
              </a:lnSpc>
            </a:pPr>
            <a:r>
              <a:rPr lang="es-PE" sz="2800" b="1" dirty="0">
                <a:solidFill>
                  <a:schemeClr val="bg1"/>
                </a:solidFill>
              </a:rPr>
              <a:t>CONSERVACIÓN POR NIVELES DE SERVICIO</a:t>
            </a:r>
            <a:endParaRPr lang="en-US" sz="29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2" name="11 Rectángulo"/>
          <p:cNvSpPr/>
          <p:nvPr/>
        </p:nvSpPr>
        <p:spPr>
          <a:xfrm>
            <a:off x="174472" y="2171250"/>
            <a:ext cx="8715404" cy="646331"/>
          </a:xfrm>
          <a:prstGeom prst="rect">
            <a:avLst/>
          </a:prstGeom>
        </p:spPr>
        <p:txBody>
          <a:bodyPr wrap="square">
            <a:spAutoFit/>
          </a:bodyPr>
          <a:lstStyle/>
          <a:p>
            <a:pPr algn="just"/>
            <a:r>
              <a:rPr lang="es-PE" dirty="0"/>
              <a:t>Se ejecutará en todos los tramos del corredor, de acuerdo a las indicaciones del CONTRATANTE y comprende:</a:t>
            </a:r>
          </a:p>
        </p:txBody>
      </p:sp>
      <p:sp>
        <p:nvSpPr>
          <p:cNvPr id="13" name="Rectangle 1"/>
          <p:cNvSpPr>
            <a:spLocks noChangeArrowheads="1"/>
          </p:cNvSpPr>
          <p:nvPr/>
        </p:nvSpPr>
        <p:spPr bwMode="auto">
          <a:xfrm>
            <a:off x="315125" y="5338513"/>
            <a:ext cx="8568952" cy="776537"/>
          </a:xfrm>
          <a:prstGeom prst="rect">
            <a:avLst/>
          </a:prstGeom>
          <a:ln/>
          <a:extLst/>
        </p:spPr>
        <p:style>
          <a:lnRef idx="2">
            <a:schemeClr val="accent2"/>
          </a:lnRef>
          <a:fillRef idx="1">
            <a:schemeClr val="lt1"/>
          </a:fillRef>
          <a:effectRef idx="0">
            <a:schemeClr val="accent2"/>
          </a:effectRef>
          <a:fontRef idx="minor">
            <a:schemeClr val="dk1"/>
          </a:fontRef>
        </p:style>
        <p:txBody>
          <a:bodyPr anchor="ctr"/>
          <a:lstStyle/>
          <a:p>
            <a:pPr marL="266700" indent="-266700" algn="just" eaLnBrk="0" fontAlgn="base" hangingPunct="0">
              <a:spcBef>
                <a:spcPct val="0"/>
              </a:spcBef>
              <a:spcAft>
                <a:spcPct val="0"/>
              </a:spcAft>
              <a:buFont typeface="Wingdings" pitchFamily="2" charset="2"/>
              <a:buChar char="Ø"/>
            </a:pPr>
            <a:r>
              <a:rPr lang="es-PE" sz="1600" b="1" dirty="0">
                <a:solidFill>
                  <a:prstClr val="black"/>
                </a:solidFill>
                <a:latin typeface="Arial Narrow" pitchFamily="34" charset="0"/>
                <a:cs typeface="Times New Roman" pitchFamily="18" charset="0"/>
              </a:rPr>
              <a:t>El pago </a:t>
            </a:r>
            <a:r>
              <a:rPr lang="es-PE" sz="1600" dirty="0">
                <a:solidFill>
                  <a:prstClr val="black"/>
                </a:solidFill>
                <a:latin typeface="Arial Narrow" pitchFamily="34" charset="0"/>
                <a:cs typeface="Times New Roman" pitchFamily="18" charset="0"/>
              </a:rPr>
              <a:t>es mensual, por kilómetro atendido, en función de la calidad del servicio prestado, aplicando las sanciones que correspondan (multas y/o penalizaciones).</a:t>
            </a:r>
          </a:p>
        </p:txBody>
      </p:sp>
      <p:sp>
        <p:nvSpPr>
          <p:cNvPr id="14" name="13 Rectángulo"/>
          <p:cNvSpPr/>
          <p:nvPr/>
        </p:nvSpPr>
        <p:spPr>
          <a:xfrm>
            <a:off x="642910" y="3033421"/>
            <a:ext cx="3857652" cy="642942"/>
          </a:xfrm>
          <a:prstGeom prst="rect">
            <a:avLst/>
          </a:prstGeom>
          <a:blipFill>
            <a:blip r:embed="rId4"/>
            <a:tile tx="0" ty="0" sx="100000" sy="100000" flip="none" algn="tl"/>
          </a:blip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solidFill>
                  <a:schemeClr val="bg1">
                    <a:lumMod val="10000"/>
                  </a:schemeClr>
                </a:solidFill>
              </a:rPr>
              <a:t>Plan de Conservación</a:t>
            </a:r>
          </a:p>
        </p:txBody>
      </p:sp>
      <p:sp>
        <p:nvSpPr>
          <p:cNvPr id="15" name="14 Rectángulo"/>
          <p:cNvSpPr/>
          <p:nvPr/>
        </p:nvSpPr>
        <p:spPr>
          <a:xfrm>
            <a:off x="4806342" y="3016040"/>
            <a:ext cx="3857652" cy="642942"/>
          </a:xfrm>
          <a:prstGeom prst="rect">
            <a:avLst/>
          </a:prstGeom>
          <a:blipFill>
            <a:blip r:embed="rId4"/>
            <a:tile tx="0" ty="0" sx="100000" sy="100000" flip="none" algn="tl"/>
          </a:blip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solidFill>
                  <a:schemeClr val="bg1">
                    <a:lumMod val="10000"/>
                  </a:schemeClr>
                </a:solidFill>
              </a:rPr>
              <a:t>Gestión del corredor</a:t>
            </a:r>
          </a:p>
        </p:txBody>
      </p:sp>
      <p:sp>
        <p:nvSpPr>
          <p:cNvPr id="16" name="15 Rectángulo"/>
          <p:cNvSpPr/>
          <p:nvPr/>
        </p:nvSpPr>
        <p:spPr>
          <a:xfrm>
            <a:off x="2670775" y="3830038"/>
            <a:ext cx="3857652" cy="642942"/>
          </a:xfrm>
          <a:prstGeom prst="rect">
            <a:avLst/>
          </a:prstGeom>
          <a:blipFill>
            <a:blip r:embed="rId4"/>
            <a:tile tx="0" ty="0" sx="100000" sy="100000" flip="none" algn="tl"/>
          </a:blip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solidFill>
                  <a:schemeClr val="bg1">
                    <a:lumMod val="10000"/>
                  </a:schemeClr>
                </a:solidFill>
              </a:rPr>
              <a:t>Mantener los estándares </a:t>
            </a:r>
          </a:p>
        </p:txBody>
      </p:sp>
      <p:sp>
        <p:nvSpPr>
          <p:cNvPr id="17" name="16 Rectángulo"/>
          <p:cNvSpPr/>
          <p:nvPr/>
        </p:nvSpPr>
        <p:spPr>
          <a:xfrm>
            <a:off x="622300" y="4556824"/>
            <a:ext cx="8001056" cy="719510"/>
          </a:xfrm>
          <a:prstGeom prst="rect">
            <a:avLst/>
          </a:prstGeom>
          <a:blipFill>
            <a:blip r:embed="rId4"/>
            <a:tile tx="0" ty="0" sx="100000" sy="100000" flip="none" algn="tl"/>
          </a:blip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solidFill>
                  <a:schemeClr val="bg1">
                    <a:lumMod val="10000"/>
                  </a:schemeClr>
                </a:solidFill>
              </a:rPr>
              <a:t>Control: Evaluaciones de estándar,  Índice de servicio y Evaluaciones de los materiales y procedimientos de construcción</a:t>
            </a:r>
          </a:p>
        </p:txBody>
      </p:sp>
      <p:pic>
        <p:nvPicPr>
          <p:cNvPr id="19" name="18 Imagen"/>
          <p:cNvPicPr/>
          <p:nvPr/>
        </p:nvPicPr>
        <p:blipFill>
          <a:blip r:embed="rId5">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8846772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5898" y="614776"/>
            <a:ext cx="7130504" cy="1108552"/>
          </a:xfrm>
        </p:spPr>
        <p:txBody>
          <a:bodyPr>
            <a:normAutofit/>
          </a:bodyPr>
          <a:lstStyle/>
          <a:p>
            <a:pPr>
              <a:lnSpc>
                <a:spcPct val="100000"/>
              </a:lnSpc>
            </a:pPr>
            <a:r>
              <a:rPr lang="es-PE" sz="2800" b="1" dirty="0">
                <a:solidFill>
                  <a:schemeClr val="bg1"/>
                </a:solidFill>
              </a:rPr>
              <a:t>CONSERVACIÓN POR NIVELES DE SERVICIO</a:t>
            </a:r>
            <a:endParaRPr lang="en-US" sz="2900" dirty="0">
              <a:solidFill>
                <a:schemeClr val="bg1"/>
              </a:solidFill>
            </a:endParaRPr>
          </a:p>
        </p:txBody>
      </p:sp>
      <p:sp>
        <p:nvSpPr>
          <p:cNvPr id="5" name="4 Rectángulo redondeado"/>
          <p:cNvSpPr/>
          <p:nvPr/>
        </p:nvSpPr>
        <p:spPr>
          <a:xfrm>
            <a:off x="709117" y="2206447"/>
            <a:ext cx="2988609" cy="18706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PE"/>
          </a:p>
        </p:txBody>
      </p:sp>
      <p:pic>
        <p:nvPicPr>
          <p:cNvPr id="10"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
        <p:nvSpPr>
          <p:cNvPr id="19" name="18 Proceso alternativo"/>
          <p:cNvSpPr/>
          <p:nvPr/>
        </p:nvSpPr>
        <p:spPr>
          <a:xfrm>
            <a:off x="5013548" y="2133996"/>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t>Calzada</a:t>
            </a:r>
          </a:p>
        </p:txBody>
      </p:sp>
      <p:sp>
        <p:nvSpPr>
          <p:cNvPr id="20" name="19 Proceso alternativo"/>
          <p:cNvSpPr/>
          <p:nvPr/>
        </p:nvSpPr>
        <p:spPr>
          <a:xfrm>
            <a:off x="5444827" y="2746700"/>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solidFill>
                  <a:schemeClr val="dk1"/>
                </a:solidFill>
              </a:rPr>
              <a:t>Bermas</a:t>
            </a:r>
          </a:p>
        </p:txBody>
      </p:sp>
      <p:sp>
        <p:nvSpPr>
          <p:cNvPr id="21" name="20 Proceso alternativo"/>
          <p:cNvSpPr/>
          <p:nvPr/>
        </p:nvSpPr>
        <p:spPr>
          <a:xfrm>
            <a:off x="6228184" y="3327958"/>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t>Drenajes</a:t>
            </a:r>
          </a:p>
        </p:txBody>
      </p:sp>
      <p:sp>
        <p:nvSpPr>
          <p:cNvPr id="22" name="21 Proceso alternativo"/>
          <p:cNvSpPr/>
          <p:nvPr/>
        </p:nvSpPr>
        <p:spPr>
          <a:xfrm>
            <a:off x="7042277" y="3907697"/>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solidFill>
                  <a:schemeClr val="dk1"/>
                </a:solidFill>
              </a:rPr>
              <a:t>Seguridad Vial</a:t>
            </a:r>
          </a:p>
        </p:txBody>
      </p:sp>
      <p:sp>
        <p:nvSpPr>
          <p:cNvPr id="23" name="2 Título"/>
          <p:cNvSpPr txBox="1">
            <a:spLocks/>
          </p:cNvSpPr>
          <p:nvPr/>
        </p:nvSpPr>
        <p:spPr>
          <a:xfrm>
            <a:off x="743819" y="1847690"/>
            <a:ext cx="2988609" cy="2018504"/>
          </a:xfrm>
          <a:prstGeom prst="rect">
            <a:avLst/>
          </a:prstGeom>
        </p:spPr>
        <p:txBody>
          <a:bodyPr vert="horz" lIns="91440" tIns="45720" rIns="91440" bIns="45720" rtlCol="0" anchor="b">
            <a:normAutofit/>
          </a:bodyPr>
          <a:lstStyle>
            <a:lvl1pPr algn="l" defTabSz="914400" rtl="0" eaLnBrk="1" latinLnBrk="0" hangingPunct="1">
              <a:lnSpc>
                <a:spcPts val="5800"/>
              </a:lnSpc>
              <a:spcBef>
                <a:spcPct val="0"/>
              </a:spcBef>
              <a:buNone/>
              <a:defRPr sz="3200" kern="1200">
                <a:solidFill>
                  <a:schemeClr val="tx2"/>
                </a:solidFill>
                <a:effectLst>
                  <a:outerShdw blurRad="63500" dist="38100" dir="5400000" algn="t" rotWithShape="0">
                    <a:prstClr val="black">
                      <a:alpha val="25000"/>
                    </a:prstClr>
                  </a:outerShdw>
                </a:effectLst>
                <a:latin typeface="Arial" pitchFamily="34" charset="0"/>
                <a:ea typeface="+mj-ea"/>
                <a:cs typeface="+mj-cs"/>
              </a:defRPr>
            </a:lvl1pPr>
          </a:lstStyle>
          <a:p>
            <a:pPr algn="ctr">
              <a:lnSpc>
                <a:spcPct val="100000"/>
              </a:lnSpc>
            </a:pPr>
            <a:r>
              <a:rPr lang="es-PE" sz="2000" dirty="0">
                <a:effectLst>
                  <a:outerShdw blurRad="38100" dist="38100" dir="2700000" algn="tl">
                    <a:srgbClr val="000000">
                      <a:alpha val="43137"/>
                    </a:srgbClr>
                  </a:outerShdw>
                </a:effectLst>
              </a:rPr>
              <a:t>ESTÁNDARES </a:t>
            </a:r>
            <a:br>
              <a:rPr lang="es-PE" sz="2000" dirty="0">
                <a:effectLst>
                  <a:outerShdw blurRad="38100" dist="38100" dir="2700000" algn="tl">
                    <a:srgbClr val="000000">
                      <a:alpha val="43137"/>
                    </a:srgbClr>
                  </a:outerShdw>
                </a:effectLst>
              </a:rPr>
            </a:br>
            <a:r>
              <a:rPr lang="es-PE" sz="2000" dirty="0">
                <a:effectLst>
                  <a:outerShdw blurRad="38100" dist="38100" dir="2700000" algn="tl">
                    <a:srgbClr val="000000">
                      <a:alpha val="43137"/>
                    </a:srgbClr>
                  </a:outerShdw>
                </a:effectLst>
              </a:rPr>
              <a:t>DE SERVICIO </a:t>
            </a:r>
            <a:br>
              <a:rPr lang="es-PE" sz="2000" dirty="0">
                <a:effectLst>
                  <a:outerShdw blurRad="38100" dist="38100" dir="2700000" algn="tl">
                    <a:srgbClr val="000000">
                      <a:alpha val="43137"/>
                    </a:srgbClr>
                  </a:outerShdw>
                </a:effectLst>
              </a:rPr>
            </a:br>
            <a:r>
              <a:rPr lang="es-PE" sz="2000" dirty="0">
                <a:effectLst>
                  <a:outerShdw blurRad="38100" dist="38100" dir="2700000" algn="tl">
                    <a:srgbClr val="000000">
                      <a:alpha val="43137"/>
                    </a:srgbClr>
                  </a:outerShdw>
                </a:effectLst>
              </a:rPr>
              <a:t>EN LOS ELEMENTOS DE LA CARRETERA</a:t>
            </a:r>
          </a:p>
        </p:txBody>
      </p:sp>
      <p:sp>
        <p:nvSpPr>
          <p:cNvPr id="24" name="23 Proceso alternativo"/>
          <p:cNvSpPr/>
          <p:nvPr/>
        </p:nvSpPr>
        <p:spPr>
          <a:xfrm>
            <a:off x="6145694" y="4590564"/>
            <a:ext cx="2000264" cy="500066"/>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solidFill>
                  <a:schemeClr val="dk1"/>
                </a:solidFill>
              </a:rPr>
              <a:t>Derecho de vía</a:t>
            </a:r>
          </a:p>
        </p:txBody>
      </p:sp>
      <p:sp>
        <p:nvSpPr>
          <p:cNvPr id="25" name="24 Flecha derecha"/>
          <p:cNvSpPr/>
          <p:nvPr/>
        </p:nvSpPr>
        <p:spPr>
          <a:xfrm>
            <a:off x="3907293" y="2842256"/>
            <a:ext cx="880731" cy="42799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PE">
              <a:solidFill>
                <a:schemeClr val="dk1"/>
              </a:solidFill>
            </a:endParaRPr>
          </a:p>
        </p:txBody>
      </p:sp>
      <p:pic>
        <p:nvPicPr>
          <p:cNvPr id="1027"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4405"/>
          <a:stretch/>
        </p:blipFill>
        <p:spPr bwMode="auto">
          <a:xfrm>
            <a:off x="-14288" y="4509120"/>
            <a:ext cx="9158288" cy="1621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15 Imagen"/>
          <p:cNvPicPr/>
          <p:nvPr/>
        </p:nvPicPr>
        <p:blipFill>
          <a:blip r:embed="rId6">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901790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12" y="2564904"/>
            <a:ext cx="8929512" cy="3405560"/>
          </a:xfrm>
        </p:spPr>
        <p:txBody>
          <a:bodyPr>
            <a:normAutofit/>
          </a:bodyPr>
          <a:lstStyle/>
          <a:p>
            <a:pPr marL="0" indent="0" algn="just">
              <a:spcBef>
                <a:spcPts val="600"/>
              </a:spcBef>
              <a:buNone/>
            </a:pPr>
            <a:r>
              <a:rPr lang="es-PE" sz="1700" dirty="0">
                <a:cs typeface="Arial" pitchFamily="34" charset="0"/>
              </a:rPr>
              <a:t>Comprende la obligación del CONTRATISTA de ejecutar todas aquellas actividades necesarias ante ciertas situaciones especiales como son:</a:t>
            </a:r>
          </a:p>
          <a:p>
            <a:pPr marL="285750" indent="-285750" algn="just">
              <a:spcBef>
                <a:spcPts val="600"/>
              </a:spcBef>
              <a:buFont typeface="Wingdings" pitchFamily="2" charset="2"/>
              <a:buChar char="§"/>
            </a:pPr>
            <a:r>
              <a:rPr lang="es-PE" sz="1700" b="1" dirty="0">
                <a:solidFill>
                  <a:schemeClr val="tx1"/>
                </a:solidFill>
                <a:cs typeface="Arial" pitchFamily="34" charset="0"/>
              </a:rPr>
              <a:t>Situación de Riesgo Potencial</a:t>
            </a:r>
            <a:r>
              <a:rPr lang="es-PE" sz="1700" dirty="0">
                <a:solidFill>
                  <a:schemeClr val="tx1"/>
                </a:solidFill>
                <a:cs typeface="Arial" pitchFamily="34" charset="0"/>
              </a:rPr>
              <a:t>, definido por el CONTRATANTE y es todo aquello que sin calificar como una emergencia vial (por no haber ocurrido el evento imprevisto que afecten al cumplimiento de estándares, y no siendo  responsabilidad del CONTRATISTA por su inacción),  generará en un futuro inmediato una interrupción del tránsito o de inseguridad para el usuario y/o ponga en riesgo la infraestructura vial.</a:t>
            </a:r>
          </a:p>
          <a:p>
            <a:pPr marL="285750" indent="-285750" algn="just">
              <a:spcBef>
                <a:spcPts val="600"/>
              </a:spcBef>
              <a:buFont typeface="Wingdings" pitchFamily="2" charset="2"/>
              <a:buChar char="§"/>
            </a:pPr>
            <a:r>
              <a:rPr lang="es-PE" sz="1700" b="1" dirty="0">
                <a:solidFill>
                  <a:schemeClr val="tx1"/>
                </a:solidFill>
                <a:cs typeface="Arial" pitchFamily="34" charset="0"/>
              </a:rPr>
              <a:t>Emergencia vial</a:t>
            </a:r>
            <a:r>
              <a:rPr lang="es-PE" sz="1700" dirty="0">
                <a:solidFill>
                  <a:schemeClr val="tx1"/>
                </a:solidFill>
                <a:cs typeface="Arial" pitchFamily="34" charset="0"/>
              </a:rPr>
              <a:t>, serán considerados los daños imprevistos que experimenta la vía por causa de las fuerzas de la naturaleza o de la intervención humana, y que obstaculiza o impide la circulación de los usuarios de la vía. </a:t>
            </a:r>
          </a:p>
          <a:p>
            <a:pPr marL="0" indent="0" algn="just">
              <a:buNone/>
            </a:pPr>
            <a:endParaRPr lang="es-PE" sz="1800" dirty="0"/>
          </a:p>
          <a:p>
            <a:pPr marL="0" indent="0" algn="just">
              <a:buNone/>
            </a:pPr>
            <a:endParaRPr lang="en-US" sz="1800" dirty="0"/>
          </a:p>
        </p:txBody>
      </p:sp>
      <p:sp>
        <p:nvSpPr>
          <p:cNvPr id="3" name="Title 2"/>
          <p:cNvSpPr>
            <a:spLocks noGrp="1"/>
          </p:cNvSpPr>
          <p:nvPr>
            <p:ph type="title"/>
          </p:nvPr>
        </p:nvSpPr>
        <p:spPr>
          <a:xfrm>
            <a:off x="179512" y="908720"/>
            <a:ext cx="7130504" cy="563562"/>
          </a:xfrm>
        </p:spPr>
        <p:txBody>
          <a:bodyPr>
            <a:normAutofit fontScale="90000"/>
          </a:bodyPr>
          <a:lstStyle/>
          <a:p>
            <a:r>
              <a:rPr lang="es-PE" b="1" dirty="0">
                <a:solidFill>
                  <a:schemeClr val="bg1"/>
                </a:solidFill>
              </a:rPr>
              <a:t>OPERACIONES</a:t>
            </a:r>
            <a:endParaRPr lang="en-US" dirty="0">
              <a:solidFill>
                <a:schemeClr val="bg1"/>
              </a:solidFill>
            </a:endParaRPr>
          </a:p>
        </p:txBody>
      </p:sp>
      <p:sp>
        <p:nvSpPr>
          <p:cNvPr id="4" name="Text Placeholder 3"/>
          <p:cNvSpPr>
            <a:spLocks noGrp="1"/>
          </p:cNvSpPr>
          <p:nvPr>
            <p:ph type="body" idx="13"/>
          </p:nvPr>
        </p:nvSpPr>
        <p:spPr>
          <a:xfrm>
            <a:off x="177800" y="1911833"/>
            <a:ext cx="6489700" cy="358774"/>
          </a:xfrm>
        </p:spPr>
        <p:txBody>
          <a:bodyPr>
            <a:normAutofit fontScale="85000" lnSpcReduction="20000"/>
          </a:bodyPr>
          <a:lstStyle/>
          <a:p>
            <a:r>
              <a:rPr lang="es-PE" dirty="0">
                <a:solidFill>
                  <a:schemeClr val="bg1"/>
                </a:solidFill>
              </a:rPr>
              <a:t>EN TODOS LOS TRAMOS DEL CORREDOR</a:t>
            </a:r>
          </a:p>
          <a:p>
            <a:endParaRPr lang="en-US" dirty="0">
              <a:solidFill>
                <a:schemeClr val="bg1"/>
              </a:solidFill>
            </a:endParaRPr>
          </a:p>
        </p:txBody>
      </p:sp>
      <p:sp>
        <p:nvSpPr>
          <p:cNvPr id="7" name="2 Título"/>
          <p:cNvSpPr txBox="1">
            <a:spLocks/>
          </p:cNvSpPr>
          <p:nvPr/>
        </p:nvSpPr>
        <p:spPr>
          <a:xfrm>
            <a:off x="179512" y="1988840"/>
            <a:ext cx="8712968" cy="55488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l">
              <a:lnSpc>
                <a:spcPct val="100000"/>
              </a:lnSpc>
            </a:pPr>
            <a:r>
              <a:rPr lang="es-PE" sz="2400" b="1" dirty="0"/>
              <a:t>ATENCIONES ESPECIALES (AE)</a:t>
            </a:r>
          </a:p>
        </p:txBody>
      </p:sp>
      <p:pic>
        <p:nvPicPr>
          <p:cNvPr id="8"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9"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1"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2" name="11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070015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528" y="1340768"/>
            <a:ext cx="8352928" cy="2808312"/>
          </a:xfrm>
        </p:spPr>
        <p:style>
          <a:lnRef idx="2">
            <a:schemeClr val="dk1"/>
          </a:lnRef>
          <a:fillRef idx="1">
            <a:schemeClr val="lt1"/>
          </a:fillRef>
          <a:effectRef idx="0">
            <a:schemeClr val="dk1"/>
          </a:effectRef>
          <a:fontRef idx="minor">
            <a:schemeClr val="dk1"/>
          </a:fontRef>
        </p:style>
        <p:txBody>
          <a:bodyPr>
            <a:normAutofit/>
          </a:bodyPr>
          <a:lstStyle/>
          <a:p>
            <a:pPr algn="just"/>
            <a:r>
              <a:rPr lang="es-PE" sz="2000" b="1" dirty="0">
                <a:solidFill>
                  <a:schemeClr val="bg1">
                    <a:lumMod val="10000"/>
                  </a:schemeClr>
                </a:solidFill>
                <a:latin typeface="Arial Narrow" pitchFamily="34" charset="0"/>
                <a:cs typeface="Times New Roman" pitchFamily="18" charset="0"/>
              </a:rPr>
              <a:t>PLAZO:</a:t>
            </a:r>
            <a:r>
              <a:rPr lang="es-PE" sz="2000" b="1" dirty="0">
                <a:solidFill>
                  <a:srgbClr val="C00000"/>
                </a:solidFill>
                <a:latin typeface="Arial Narrow" pitchFamily="34" charset="0"/>
                <a:cs typeface="Times New Roman" pitchFamily="18" charset="0"/>
              </a:rPr>
              <a:t> </a:t>
            </a:r>
            <a:r>
              <a:rPr lang="es-PE" sz="2000" dirty="0">
                <a:latin typeface="Arial Narrow" pitchFamily="34" charset="0"/>
                <a:cs typeface="Arial" pitchFamily="34" charset="0"/>
              </a:rPr>
              <a:t>La Fecha de Inicio de las AE coincidirá con el inicio de la CNS en cualquiera de los tramos del proyecto. Excepcionalmente el CONTRATANTE podrá ordenar al CONTRATISTA iniciar las AE en cualquiera de los tramos del proyecto</a:t>
            </a:r>
          </a:p>
          <a:p>
            <a:pPr algn="just">
              <a:buFont typeface="Wingdings" pitchFamily="2" charset="2"/>
              <a:buChar char="§"/>
            </a:pPr>
            <a:r>
              <a:rPr lang="es-PE" sz="2000" b="1" dirty="0">
                <a:solidFill>
                  <a:schemeClr val="bg1">
                    <a:lumMod val="10000"/>
                  </a:schemeClr>
                </a:solidFill>
                <a:latin typeface="Arial Narrow" pitchFamily="34" charset="0"/>
                <a:cs typeface="Times New Roman" pitchFamily="18" charset="0"/>
              </a:rPr>
              <a:t>PAGO: </a:t>
            </a:r>
            <a:r>
              <a:rPr lang="es-PE" sz="2000" dirty="0">
                <a:latin typeface="Arial Narrow" pitchFamily="34" charset="0"/>
                <a:cs typeface="Arial" pitchFamily="34" charset="0"/>
              </a:rPr>
              <a:t>Se pagará al mes siguiente de la fecha de la emisión del certificado de aceptación de las atenciones especiales, de acuerdo a las actividades dispuestas por el CONTRATANTE y efectivamente ejecutadas por el CONTRATISTA, de acuerdo al monto contratado.</a:t>
            </a:r>
          </a:p>
        </p:txBody>
      </p:sp>
      <p:sp>
        <p:nvSpPr>
          <p:cNvPr id="3" name="2 Marcador de pie de página"/>
          <p:cNvSpPr>
            <a:spLocks noGrp="1"/>
          </p:cNvSpPr>
          <p:nvPr>
            <p:ph type="ftr" sz="quarter" idx="11"/>
          </p:nvPr>
        </p:nvSpPr>
        <p:spPr/>
        <p:txBody>
          <a:bodyPr/>
          <a:lstStyle/>
          <a:p>
            <a:endParaRPr lang="es-PE" dirty="0"/>
          </a:p>
        </p:txBody>
      </p:sp>
      <p:sp>
        <p:nvSpPr>
          <p:cNvPr id="4" name="2 Título"/>
          <p:cNvSpPr txBox="1">
            <a:spLocks/>
          </p:cNvSpPr>
          <p:nvPr/>
        </p:nvSpPr>
        <p:spPr>
          <a:xfrm>
            <a:off x="190465" y="515272"/>
            <a:ext cx="8712968" cy="55488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l">
              <a:lnSpc>
                <a:spcPct val="100000"/>
              </a:lnSpc>
            </a:pPr>
            <a:r>
              <a:rPr lang="es-PE" sz="2400" b="1" dirty="0"/>
              <a:t>ATENCIONES ESPECIALES</a:t>
            </a:r>
          </a:p>
        </p:txBody>
      </p:sp>
      <p:pic>
        <p:nvPicPr>
          <p:cNvPr id="7" name="Picture 2" descr="DSC0155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287986"/>
            <a:ext cx="2884487" cy="166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DSC01509"/>
          <p:cNvPicPr>
            <a:picLocks noChangeAspect="1" noChangeArrowheads="1"/>
          </p:cNvPicPr>
          <p:nvPr/>
        </p:nvPicPr>
        <p:blipFill rotWithShape="1">
          <a:blip r:embed="rId3" cstate="print">
            <a:lum bright="20000"/>
            <a:extLst>
              <a:ext uri="{28A0092B-C50C-407E-A947-70E740481C1C}">
                <a14:useLocalDpi xmlns:a14="http://schemas.microsoft.com/office/drawing/2010/main" val="0"/>
              </a:ext>
            </a:extLst>
          </a:blip>
          <a:srcRect t="28766" b="14435"/>
          <a:stretch/>
        </p:blipFill>
        <p:spPr bwMode="auto">
          <a:xfrm>
            <a:off x="4728976" y="4293097"/>
            <a:ext cx="2859087"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1 Imagen" descr="Logo_provias_nac"/>
          <p:cNvPicPr>
            <a:picLocks noChangeAspect="1" noChangeArrowheads="1"/>
          </p:cNvPicPr>
          <p:nvPr/>
        </p:nvPicPr>
        <p:blipFill>
          <a:blip r:embed="rId4" cstate="print"/>
          <a:srcRect/>
          <a:stretch>
            <a:fillRect/>
          </a:stretch>
        </p:blipFill>
        <p:spPr bwMode="auto">
          <a:xfrm>
            <a:off x="103312" y="123339"/>
            <a:ext cx="4684712" cy="425342"/>
          </a:xfrm>
          <a:prstGeom prst="rect">
            <a:avLst/>
          </a:prstGeom>
          <a:noFill/>
          <a:ln w="9525">
            <a:noFill/>
            <a:miter lim="800000"/>
            <a:headEnd/>
            <a:tailEnd/>
          </a:ln>
        </p:spPr>
      </p:pic>
      <p:pic>
        <p:nvPicPr>
          <p:cNvPr id="1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2"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3" name="12 Imagen"/>
          <p:cNvPicPr/>
          <p:nvPr/>
        </p:nvPicPr>
        <p:blipFill>
          <a:blip r:embed="rId6">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65104981"/>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924944"/>
            <a:ext cx="8229600" cy="3074516"/>
          </a:xfrm>
        </p:spPr>
        <p:txBody>
          <a:bodyPr>
            <a:normAutofit/>
          </a:bodyPr>
          <a:lstStyle/>
          <a:p>
            <a:pPr marL="0" indent="0" algn="just">
              <a:buNone/>
            </a:pPr>
            <a:r>
              <a:rPr lang="es-PE" sz="2000" dirty="0"/>
              <a:t>Comprende la obligación del CONTRATISTA de prestar el servicio de ambulancia y grúa, en forma gratuita para los usuarios de la vía durante las 24 horas del día, los 365 días del año.</a:t>
            </a:r>
          </a:p>
          <a:p>
            <a:pPr marL="0" indent="0" algn="just">
              <a:buNone/>
            </a:pPr>
            <a:r>
              <a:rPr lang="es-PE" sz="2000" dirty="0"/>
              <a:t>Las Operaciones (AE y AU) serán centralizadas a través de un Centro de Atención de Emergencias (CAE), para los usuarios, el CONTRATANTE y otras instituciones relacionadas (Bomberos, Policía Nacional del Perú, INDECI, etc.)</a:t>
            </a:r>
          </a:p>
          <a:p>
            <a:pPr marL="0" indent="0" algn="just">
              <a:buNone/>
            </a:pPr>
            <a:endParaRPr lang="es-PE" sz="2000" dirty="0"/>
          </a:p>
          <a:p>
            <a:pPr marL="0" indent="0" algn="just">
              <a:buNone/>
            </a:pPr>
            <a:endParaRPr lang="es-PE" sz="2000" dirty="0"/>
          </a:p>
          <a:p>
            <a:pPr marL="0" indent="0" algn="just">
              <a:buNone/>
            </a:pPr>
            <a:endParaRPr lang="en-US" sz="2000" dirty="0"/>
          </a:p>
        </p:txBody>
      </p:sp>
      <p:sp>
        <p:nvSpPr>
          <p:cNvPr id="3" name="Title 2"/>
          <p:cNvSpPr>
            <a:spLocks noGrp="1"/>
          </p:cNvSpPr>
          <p:nvPr>
            <p:ph type="title"/>
          </p:nvPr>
        </p:nvSpPr>
        <p:spPr>
          <a:xfrm>
            <a:off x="179512" y="908720"/>
            <a:ext cx="7130504" cy="563562"/>
          </a:xfrm>
        </p:spPr>
        <p:txBody>
          <a:bodyPr>
            <a:normAutofit fontScale="90000"/>
          </a:bodyPr>
          <a:lstStyle/>
          <a:p>
            <a:r>
              <a:rPr lang="es-PE" b="1" dirty="0">
                <a:solidFill>
                  <a:schemeClr val="bg1"/>
                </a:solidFill>
              </a:rPr>
              <a:t>OPERACIONES</a:t>
            </a:r>
            <a:endParaRPr lang="en-US" dirty="0">
              <a:solidFill>
                <a:schemeClr val="bg1"/>
              </a:solidFill>
            </a:endParaRPr>
          </a:p>
        </p:txBody>
      </p:sp>
      <p:sp>
        <p:nvSpPr>
          <p:cNvPr id="4" name="Text Placeholder 3"/>
          <p:cNvSpPr>
            <a:spLocks noGrp="1"/>
          </p:cNvSpPr>
          <p:nvPr>
            <p:ph type="body" idx="13"/>
          </p:nvPr>
        </p:nvSpPr>
        <p:spPr>
          <a:xfrm>
            <a:off x="177800" y="1911833"/>
            <a:ext cx="6489700" cy="358774"/>
          </a:xfrm>
        </p:spPr>
        <p:txBody>
          <a:bodyPr>
            <a:normAutofit fontScale="85000" lnSpcReduction="20000"/>
          </a:bodyPr>
          <a:lstStyle/>
          <a:p>
            <a:r>
              <a:rPr lang="es-PE" dirty="0">
                <a:solidFill>
                  <a:schemeClr val="bg1"/>
                </a:solidFill>
              </a:rPr>
              <a:t>EN TODOS LOS TRAMOS DEL CORREDOR</a:t>
            </a:r>
          </a:p>
          <a:p>
            <a:endParaRPr lang="en-US" dirty="0">
              <a:solidFill>
                <a:schemeClr val="bg1"/>
              </a:solidFill>
            </a:endParaRPr>
          </a:p>
        </p:txBody>
      </p:sp>
      <p:sp>
        <p:nvSpPr>
          <p:cNvPr id="7" name="2 Título"/>
          <p:cNvSpPr txBox="1">
            <a:spLocks/>
          </p:cNvSpPr>
          <p:nvPr/>
        </p:nvSpPr>
        <p:spPr>
          <a:xfrm>
            <a:off x="179512" y="2204864"/>
            <a:ext cx="8712968" cy="55488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l">
              <a:lnSpc>
                <a:spcPct val="100000"/>
              </a:lnSpc>
            </a:pPr>
            <a:r>
              <a:rPr lang="es-PE" sz="2400" b="1" dirty="0"/>
              <a:t>ASISTENCIA AL USUARIO (AU)</a:t>
            </a:r>
          </a:p>
        </p:txBody>
      </p:sp>
      <p:pic>
        <p:nvPicPr>
          <p:cNvPr id="8"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9"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1"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2" name="11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9921683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85720" y="3573016"/>
            <a:ext cx="8568952" cy="2350614"/>
          </a:xfrm>
          <a:prstGeom prst="rect">
            <a:avLst/>
          </a:prstGeom>
          <a:ln/>
          <a:extLst/>
        </p:spPr>
        <p:style>
          <a:lnRef idx="2">
            <a:schemeClr val="dk1"/>
          </a:lnRef>
          <a:fillRef idx="1">
            <a:schemeClr val="lt1"/>
          </a:fillRef>
          <a:effectRef idx="0">
            <a:schemeClr val="dk1"/>
          </a:effectRef>
          <a:fontRef idx="minor">
            <a:schemeClr val="dk1"/>
          </a:fontRef>
        </p:style>
        <p:txBody>
          <a:bodyPr anchor="ctr"/>
          <a:lstStyle/>
          <a:p>
            <a:pPr marL="342900" indent="-342900" algn="just" eaLnBrk="0" fontAlgn="base" hangingPunct="0">
              <a:spcBef>
                <a:spcPct val="0"/>
              </a:spcBef>
              <a:spcAft>
                <a:spcPct val="0"/>
              </a:spcAft>
              <a:buFont typeface="Arial" pitchFamily="34" charset="0"/>
              <a:buChar char="•"/>
            </a:pPr>
            <a:r>
              <a:rPr lang="es-PE" sz="2000" b="1" dirty="0">
                <a:solidFill>
                  <a:schemeClr val="tx1"/>
                </a:solidFill>
                <a:latin typeface="Arial Narrow" pitchFamily="34" charset="0"/>
                <a:cs typeface="Times New Roman" pitchFamily="18" charset="0"/>
              </a:rPr>
              <a:t>PLAZO: </a:t>
            </a:r>
            <a:r>
              <a:rPr lang="es-PE" sz="2000" dirty="0">
                <a:latin typeface="Arial Narrow" pitchFamily="34" charset="0"/>
                <a:cs typeface="Times New Roman" pitchFamily="18" charset="0"/>
              </a:rPr>
              <a:t>Iniciará a partir del día 730 contado desde la fecha de inicio, siempre y cuando se cuente con el Certificado de Aceptación de las OI hasta el mes 96.</a:t>
            </a:r>
          </a:p>
          <a:p>
            <a:pPr marL="342900" indent="-342900" algn="just" eaLnBrk="0" fontAlgn="base" hangingPunct="0">
              <a:spcBef>
                <a:spcPct val="0"/>
              </a:spcBef>
              <a:spcAft>
                <a:spcPct val="0"/>
              </a:spcAft>
              <a:buFont typeface="Arial" pitchFamily="34" charset="0"/>
              <a:buChar char="•"/>
            </a:pPr>
            <a:endParaRPr lang="es-PE" sz="2000" dirty="0">
              <a:latin typeface="Arial Narrow" pitchFamily="34" charset="0"/>
              <a:cs typeface="Times New Roman" pitchFamily="18" charset="0"/>
            </a:endParaRPr>
          </a:p>
          <a:p>
            <a:pPr marL="342900" indent="-342900" algn="just" eaLnBrk="0" fontAlgn="base" hangingPunct="0">
              <a:spcBef>
                <a:spcPct val="0"/>
              </a:spcBef>
              <a:spcAft>
                <a:spcPct val="0"/>
              </a:spcAft>
              <a:buFont typeface="Arial" pitchFamily="34" charset="0"/>
              <a:buChar char="•"/>
            </a:pPr>
            <a:r>
              <a:rPr lang="es-PE" sz="2000" b="1" dirty="0">
                <a:solidFill>
                  <a:schemeClr val="tx1"/>
                </a:solidFill>
                <a:latin typeface="Arial Narrow" pitchFamily="34" charset="0"/>
                <a:cs typeface="Times New Roman" pitchFamily="18" charset="0"/>
              </a:rPr>
              <a:t>PAGO: </a:t>
            </a:r>
            <a:r>
              <a:rPr lang="es-PE" sz="2000" dirty="0">
                <a:solidFill>
                  <a:prstClr val="black"/>
                </a:solidFill>
                <a:latin typeface="Arial Narrow" pitchFamily="34" charset="0"/>
                <a:cs typeface="Times New Roman" pitchFamily="18" charset="0"/>
              </a:rPr>
              <a:t>Se harán pagos mensuales por el servicio prestado.</a:t>
            </a:r>
          </a:p>
        </p:txBody>
      </p:sp>
      <p:sp>
        <p:nvSpPr>
          <p:cNvPr id="11" name="2 Título"/>
          <p:cNvSpPr>
            <a:spLocks noGrp="1"/>
          </p:cNvSpPr>
          <p:nvPr>
            <p:ph type="title"/>
          </p:nvPr>
        </p:nvSpPr>
        <p:spPr>
          <a:xfrm>
            <a:off x="190465" y="692696"/>
            <a:ext cx="8712968" cy="432048"/>
          </a:xfrm>
        </p:spPr>
        <p:txBody>
          <a:bodyPr>
            <a:noAutofit/>
          </a:bodyPr>
          <a:lstStyle/>
          <a:p>
            <a:pPr algn="l"/>
            <a:r>
              <a:rPr lang="es-PE" sz="2400" b="1" dirty="0"/>
              <a:t>ASISTENCIA AL USUARIO</a:t>
            </a:r>
          </a:p>
        </p:txBody>
      </p:sp>
      <p:sp>
        <p:nvSpPr>
          <p:cNvPr id="2" name="1 Marcador de pie de página"/>
          <p:cNvSpPr>
            <a:spLocks noGrp="1"/>
          </p:cNvSpPr>
          <p:nvPr>
            <p:ph type="ftr" sz="quarter" idx="11"/>
          </p:nvPr>
        </p:nvSpPr>
        <p:spPr/>
        <p:txBody>
          <a:bodyPr/>
          <a:lstStyle/>
          <a:p>
            <a:endParaRPr lang="es-PE"/>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037" y="1340768"/>
            <a:ext cx="4031558" cy="1996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0594" y="1340768"/>
            <a:ext cx="423378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11 Imagen" descr="Logo_provias_nac"/>
          <p:cNvPicPr>
            <a:picLocks noChangeAspect="1" noChangeArrowheads="1"/>
          </p:cNvPicPr>
          <p:nvPr/>
        </p:nvPicPr>
        <p:blipFill>
          <a:blip r:embed="rId4" cstate="print"/>
          <a:srcRect/>
          <a:stretch>
            <a:fillRect/>
          </a:stretch>
        </p:blipFill>
        <p:spPr bwMode="auto">
          <a:xfrm>
            <a:off x="103312" y="123339"/>
            <a:ext cx="4684712" cy="425342"/>
          </a:xfrm>
          <a:prstGeom prst="rect">
            <a:avLst/>
          </a:prstGeom>
          <a:noFill/>
          <a:ln w="9525">
            <a:noFill/>
            <a:miter lim="800000"/>
            <a:headEnd/>
            <a:tailEnd/>
          </a:ln>
        </p:spPr>
      </p:pic>
      <p:pic>
        <p:nvPicPr>
          <p:cNvPr id="15"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0"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2" name="11 Imagen"/>
          <p:cNvPicPr/>
          <p:nvPr/>
        </p:nvPicPr>
        <p:blipFill>
          <a:blip r:embed="rId6">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4042583301"/>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056785" cy="677108"/>
          </a:xfrm>
          <a:prstGeom prst="rect">
            <a:avLst/>
          </a:prstGeom>
        </p:spPr>
        <p:txBody>
          <a:bodyPr wrap="square">
            <a:spAutoFit/>
          </a:bodyPr>
          <a:lstStyle/>
          <a:p>
            <a:r>
              <a:rPr lang="es-PE" sz="3800" b="1" dirty="0">
                <a:solidFill>
                  <a:schemeClr val="bg1"/>
                </a:solidFill>
              </a:rPr>
              <a:t>GESTIÓN SOCIO-AMBIENTAL</a:t>
            </a:r>
          </a:p>
        </p:txBody>
      </p:sp>
      <p:sp>
        <p:nvSpPr>
          <p:cNvPr id="11" name="2 Marcador de contenido"/>
          <p:cNvSpPr>
            <a:spLocks noGrp="1"/>
          </p:cNvSpPr>
          <p:nvPr>
            <p:ph idx="1"/>
          </p:nvPr>
        </p:nvSpPr>
        <p:spPr>
          <a:xfrm>
            <a:off x="389160" y="2348880"/>
            <a:ext cx="8359304" cy="3240360"/>
          </a:xfrm>
        </p:spPr>
        <p:txBody>
          <a:bodyPr>
            <a:normAutofit fontScale="77500" lnSpcReduction="20000"/>
          </a:bodyPr>
          <a:lstStyle/>
          <a:p>
            <a:pPr marL="0" indent="0" algn="just">
              <a:lnSpc>
                <a:spcPct val="114000"/>
              </a:lnSpc>
              <a:spcBef>
                <a:spcPct val="0"/>
              </a:spcBef>
              <a:spcAft>
                <a:spcPct val="0"/>
              </a:spcAft>
              <a:buNone/>
            </a:pPr>
            <a:r>
              <a:rPr lang="es-PE" b="1" dirty="0"/>
              <a:t>La Gestión Socio Ambiental del Proyecto, se regirá bajo la política nacional y las políticas </a:t>
            </a:r>
            <a:r>
              <a:rPr lang="es-PE" b="1" dirty="0" err="1"/>
              <a:t>socioambientales</a:t>
            </a:r>
            <a:r>
              <a:rPr lang="es-PE" b="1" dirty="0"/>
              <a:t> del BID. </a:t>
            </a:r>
          </a:p>
          <a:p>
            <a:pPr marL="0" indent="0" algn="just">
              <a:lnSpc>
                <a:spcPct val="114000"/>
              </a:lnSpc>
              <a:spcBef>
                <a:spcPct val="0"/>
              </a:spcBef>
              <a:spcAft>
                <a:spcPct val="0"/>
              </a:spcAft>
              <a:buNone/>
            </a:pPr>
            <a:endParaRPr lang="es-PE" dirty="0"/>
          </a:p>
          <a:p>
            <a:pPr marL="0" indent="0" algn="just">
              <a:lnSpc>
                <a:spcPct val="114000"/>
              </a:lnSpc>
              <a:spcBef>
                <a:spcPct val="0"/>
              </a:spcBef>
              <a:spcAft>
                <a:spcPct val="0"/>
              </a:spcAft>
              <a:buNone/>
            </a:pPr>
            <a:r>
              <a:rPr lang="es-PE" dirty="0"/>
              <a:t>Así, el CONTRATISTA será responsable de implementar los instrumentos de gestión ambiental detallados para cada una de las obras del proyecto, señaladas en la Sección VII.</a:t>
            </a:r>
          </a:p>
          <a:p>
            <a:pPr marL="0" indent="0" algn="just">
              <a:lnSpc>
                <a:spcPct val="114000"/>
              </a:lnSpc>
              <a:spcBef>
                <a:spcPct val="0"/>
              </a:spcBef>
              <a:spcAft>
                <a:spcPct val="0"/>
              </a:spcAft>
              <a:buNone/>
            </a:pPr>
            <a:endParaRPr lang="es-PE" dirty="0"/>
          </a:p>
          <a:p>
            <a:pPr marL="0" indent="0" algn="just">
              <a:lnSpc>
                <a:spcPct val="114000"/>
              </a:lnSpc>
              <a:spcBef>
                <a:spcPct val="0"/>
              </a:spcBef>
              <a:spcAft>
                <a:spcPct val="0"/>
              </a:spcAft>
              <a:buNone/>
            </a:pPr>
            <a:r>
              <a:rPr lang="es-PE" dirty="0"/>
              <a:t>También, será responsable de la gestión y resolución de las quejas relativas al proceso de ejecución del Proyecto, según lo estipulado en la Estrategia de Manejo Ambiental, relativas a la ejecución de las OI, OC, OP, C y O, y lo señalado en el </a:t>
            </a:r>
            <a:r>
              <a:rPr lang="es-PE" b="1" dirty="0"/>
              <a:t>Anexo 15.</a:t>
            </a:r>
            <a:endParaRPr lang="es-PE" dirty="0"/>
          </a:p>
          <a:p>
            <a:pPr marL="0" indent="0" algn="just">
              <a:lnSpc>
                <a:spcPct val="114000"/>
              </a:lnSpc>
              <a:spcBef>
                <a:spcPct val="0"/>
              </a:spcBef>
              <a:spcAft>
                <a:spcPct val="0"/>
              </a:spcAft>
              <a:buNone/>
            </a:pPr>
            <a:endParaRPr lang="es-PE" dirty="0"/>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spTree>
    <p:extLst>
      <p:ext uri="{BB962C8B-B14F-4D97-AF65-F5344CB8AC3E}">
        <p14:creationId xmlns:p14="http://schemas.microsoft.com/office/powerpoint/2010/main" val="2379531929"/>
      </p:ext>
    </p:extLst>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272809" cy="646331"/>
          </a:xfrm>
          <a:prstGeom prst="rect">
            <a:avLst/>
          </a:prstGeom>
        </p:spPr>
        <p:txBody>
          <a:bodyPr wrap="square">
            <a:spAutoFit/>
          </a:bodyPr>
          <a:lstStyle/>
          <a:p>
            <a:r>
              <a:rPr lang="es-PE" sz="3600" b="1" dirty="0">
                <a:solidFill>
                  <a:schemeClr val="bg1"/>
                </a:solidFill>
              </a:rPr>
              <a:t>DOCUMENTOS DE LICITACIÓN</a:t>
            </a:r>
          </a:p>
        </p:txBody>
      </p:sp>
      <p:sp>
        <p:nvSpPr>
          <p:cNvPr id="14" name="2 Marcador de texto"/>
          <p:cNvSpPr>
            <a:spLocks noGrp="1"/>
          </p:cNvSpPr>
          <p:nvPr>
            <p:ph type="body" idx="13"/>
          </p:nvPr>
        </p:nvSpPr>
        <p:spPr>
          <a:xfrm>
            <a:off x="69032" y="2373660"/>
            <a:ext cx="8962652" cy="3431604"/>
          </a:xfrm>
        </p:spPr>
        <p:txBody>
          <a:bodyPr>
            <a:noAutofit/>
          </a:bodyPr>
          <a:lstStyle/>
          <a:p>
            <a:pPr marL="0" indent="0" algn="just">
              <a:buNone/>
            </a:pPr>
            <a:r>
              <a:rPr lang="es-PE" sz="1800" dirty="0">
                <a:solidFill>
                  <a:schemeClr val="tx1"/>
                </a:solidFill>
                <a:latin typeface="+mn-lt"/>
                <a:cs typeface="Calibri" pitchFamily="34" charset="0"/>
              </a:rPr>
              <a:t>Ley N° 30225 – Ley de Contrataciones del Estado</a:t>
            </a:r>
          </a:p>
          <a:p>
            <a:pPr marL="0" indent="0" algn="just">
              <a:buNone/>
            </a:pPr>
            <a:endParaRPr lang="es-PE" sz="1800" dirty="0">
              <a:solidFill>
                <a:schemeClr val="tx1"/>
              </a:solidFill>
              <a:latin typeface="+mn-lt"/>
              <a:cs typeface="Calibri" pitchFamily="34" charset="0"/>
            </a:endParaRPr>
          </a:p>
          <a:p>
            <a:pPr marL="0" indent="0" algn="just">
              <a:buNone/>
            </a:pPr>
            <a:r>
              <a:rPr lang="es-PE" sz="1800" dirty="0">
                <a:solidFill>
                  <a:schemeClr val="tx1"/>
                </a:solidFill>
                <a:latin typeface="+mn-lt"/>
                <a:cs typeface="Calibri" pitchFamily="34" charset="0"/>
              </a:rPr>
              <a:t>Artículo 4. Supuestos excluidos del ámbito de aplicación La presente norma no es de aplicación para:</a:t>
            </a:r>
          </a:p>
          <a:p>
            <a:pPr marL="0" indent="0" algn="just">
              <a:buNone/>
            </a:pPr>
            <a:r>
              <a:rPr lang="es-PE" sz="1800" dirty="0">
                <a:solidFill>
                  <a:schemeClr val="tx1"/>
                </a:solidFill>
                <a:latin typeface="+mn-lt"/>
                <a:cs typeface="Calibri" pitchFamily="34" charset="0"/>
              </a:rPr>
              <a:t>(…)</a:t>
            </a:r>
          </a:p>
          <a:p>
            <a:pPr marL="0" indent="0" algn="just">
              <a:buNone/>
            </a:pPr>
            <a:r>
              <a:rPr lang="es-PE" sz="1800" dirty="0">
                <a:solidFill>
                  <a:schemeClr val="tx1"/>
                </a:solidFill>
                <a:latin typeface="+mn-lt"/>
              </a:rPr>
              <a:t>f) Las contrataciones realizadas de acuerdo con las exigencias y procedimientos específicos de una organización internacional, Estados o entidades cooperantes, siempre que se deriven de operaciones de endeudamiento externo y/o donaciones ligadas a dichas operaciones.</a:t>
            </a:r>
          </a:p>
          <a:p>
            <a:pPr marL="0" indent="0" algn="just">
              <a:buNone/>
            </a:pPr>
            <a:endParaRPr lang="es-PE" sz="1800" dirty="0">
              <a:solidFill>
                <a:schemeClr val="tx1"/>
              </a:solidFill>
              <a:latin typeface="+mn-lt"/>
            </a:endParaRPr>
          </a:p>
          <a:p>
            <a:pPr marL="0" indent="0" algn="just">
              <a:buNone/>
            </a:pPr>
            <a:r>
              <a:rPr lang="es-PE" sz="1800" dirty="0">
                <a:solidFill>
                  <a:schemeClr val="tx1"/>
                </a:solidFill>
                <a:latin typeface="+mn-lt"/>
              </a:rPr>
              <a:t>Es decir, la presente licitación no está bajo el marco normativo de la ley de contrataciones del estado peruano.</a:t>
            </a: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763377497"/>
      </p:ext>
    </p:extLst>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79511" y="1052736"/>
            <a:ext cx="7272809" cy="646331"/>
          </a:xfrm>
          <a:prstGeom prst="rect">
            <a:avLst/>
          </a:prstGeom>
        </p:spPr>
        <p:txBody>
          <a:bodyPr wrap="square">
            <a:spAutoFit/>
          </a:bodyPr>
          <a:lstStyle/>
          <a:p>
            <a:r>
              <a:rPr lang="es-PE" sz="3600" b="1" dirty="0">
                <a:solidFill>
                  <a:schemeClr val="bg1"/>
                </a:solidFill>
              </a:rPr>
              <a:t>DOCUMENTOS DE LICITACIÓN</a:t>
            </a:r>
          </a:p>
        </p:txBody>
      </p:sp>
      <p:sp>
        <p:nvSpPr>
          <p:cNvPr id="14" name="2 Marcador de texto"/>
          <p:cNvSpPr>
            <a:spLocks noGrp="1"/>
          </p:cNvSpPr>
          <p:nvPr>
            <p:ph type="body" idx="13"/>
          </p:nvPr>
        </p:nvSpPr>
        <p:spPr>
          <a:xfrm>
            <a:off x="315868" y="1844824"/>
            <a:ext cx="8648620" cy="3960440"/>
          </a:xfrm>
        </p:spPr>
        <p:txBody>
          <a:bodyPr>
            <a:normAutofit fontScale="85000" lnSpcReduction="10000"/>
          </a:bodyPr>
          <a:lstStyle/>
          <a:p>
            <a:pPr algn="just"/>
            <a:r>
              <a:rPr lang="es-PE" dirty="0">
                <a:solidFill>
                  <a:schemeClr val="tx1"/>
                </a:solidFill>
                <a:latin typeface="Calibri" pitchFamily="34" charset="0"/>
                <a:cs typeface="Calibri" pitchFamily="34" charset="0"/>
              </a:rPr>
              <a:t>El proceso de selección se regirá por las políticas para la adquisición de bienes y obras financiados por el Banco Interamericano de Desarrollo (</a:t>
            </a:r>
            <a:r>
              <a:rPr lang="es-PE" b="1" dirty="0">
                <a:solidFill>
                  <a:schemeClr val="tx1"/>
                </a:solidFill>
                <a:latin typeface="Calibri" pitchFamily="34" charset="0"/>
                <a:cs typeface="Calibri" pitchFamily="34" charset="0"/>
              </a:rPr>
              <a:t>GN 2349-9).</a:t>
            </a:r>
          </a:p>
          <a:p>
            <a:pPr algn="just"/>
            <a:endParaRPr lang="es-PE" sz="1200" dirty="0">
              <a:solidFill>
                <a:schemeClr val="tx1"/>
              </a:solidFill>
              <a:latin typeface="Calibri" pitchFamily="34" charset="0"/>
              <a:cs typeface="Calibri" pitchFamily="34" charset="0"/>
            </a:endParaRPr>
          </a:p>
          <a:p>
            <a:pPr algn="just"/>
            <a:r>
              <a:rPr lang="es-PE" b="0" dirty="0">
                <a:solidFill>
                  <a:schemeClr val="tx1"/>
                </a:solidFill>
                <a:latin typeface="Calibri" pitchFamily="34" charset="0"/>
                <a:cs typeface="Calibri" pitchFamily="34" charset="0"/>
              </a:rPr>
              <a:t>El tipo de proceso utilizado es la Licitación Pública Internacional (LPI), y se han utilizado los documentos estándar de licitación para contratación de obras del BID. </a:t>
            </a:r>
          </a:p>
          <a:p>
            <a:pPr algn="just"/>
            <a:endParaRPr lang="es-PE" sz="1200" b="0" dirty="0">
              <a:solidFill>
                <a:schemeClr val="tx1"/>
              </a:solidFill>
              <a:latin typeface="Calibri" pitchFamily="34" charset="0"/>
              <a:cs typeface="Calibri" pitchFamily="34" charset="0"/>
            </a:endParaRPr>
          </a:p>
          <a:p>
            <a:pPr algn="just"/>
            <a:r>
              <a:rPr lang="es-PE" b="0" dirty="0">
                <a:solidFill>
                  <a:schemeClr val="tx1"/>
                </a:solidFill>
                <a:latin typeface="Calibri" pitchFamily="34" charset="0"/>
                <a:cs typeface="Calibri" pitchFamily="34" charset="0"/>
              </a:rPr>
              <a:t>La convocatoria se realizó mediante la publicación de un aviso en dos diarios de circulación nacional, el SEACE y en la web del </a:t>
            </a:r>
            <a:r>
              <a:rPr lang="es-PE" b="0" dirty="0" err="1">
                <a:solidFill>
                  <a:schemeClr val="tx1"/>
                </a:solidFill>
                <a:latin typeface="Calibri" pitchFamily="34" charset="0"/>
                <a:cs typeface="Calibri" pitchFamily="34" charset="0"/>
              </a:rPr>
              <a:t>Development</a:t>
            </a:r>
            <a:r>
              <a:rPr lang="es-PE" b="0" dirty="0">
                <a:solidFill>
                  <a:schemeClr val="tx1"/>
                </a:solidFill>
                <a:latin typeface="Calibri" pitchFamily="34" charset="0"/>
                <a:cs typeface="Calibri" pitchFamily="34" charset="0"/>
              </a:rPr>
              <a:t> Business de las Naciones Unidas. </a:t>
            </a:r>
          </a:p>
          <a:p>
            <a:pPr algn="just"/>
            <a:endParaRPr lang="es-PE" sz="1200" b="0" dirty="0">
              <a:solidFill>
                <a:schemeClr val="tx1"/>
              </a:solidFill>
              <a:latin typeface="Calibri" pitchFamily="34" charset="0"/>
              <a:cs typeface="Calibri" pitchFamily="34" charset="0"/>
            </a:endParaRPr>
          </a:p>
          <a:p>
            <a:pPr algn="just"/>
            <a:r>
              <a:rPr lang="es-PE" b="0" dirty="0">
                <a:solidFill>
                  <a:schemeClr val="tx1"/>
                </a:solidFill>
                <a:latin typeface="Calibri" pitchFamily="34" charset="0"/>
                <a:cs typeface="Calibri" pitchFamily="34" charset="0"/>
              </a:rPr>
              <a:t>El proceso se adjudicará al postor con la oferta que resulte con el costo evaluado más bajo, que haya cumplido todos los CRITERIOS DE CALIFICACIÓN. </a:t>
            </a:r>
          </a:p>
        </p:txBody>
      </p:sp>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840790499"/>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6" name="5 Marcador de contenido"/>
          <p:cNvSpPr>
            <a:spLocks noGrp="1"/>
          </p:cNvSpPr>
          <p:nvPr>
            <p:ph idx="1"/>
          </p:nvPr>
        </p:nvSpPr>
        <p:spPr>
          <a:xfrm>
            <a:off x="461168" y="2080492"/>
            <a:ext cx="8229600" cy="4226644"/>
          </a:xfrm>
        </p:spPr>
        <p:txBody>
          <a:bodyPr>
            <a:normAutofit fontScale="92500"/>
          </a:bodyPr>
          <a:lstStyle/>
          <a:p>
            <a:r>
              <a:rPr lang="es-PE" dirty="0"/>
              <a:t>Sección I.  Instrucciones a los Oferentes	</a:t>
            </a:r>
          </a:p>
          <a:p>
            <a:r>
              <a:rPr lang="es-PE" dirty="0"/>
              <a:t>Sección II. Datos de la Licitación	</a:t>
            </a:r>
          </a:p>
          <a:p>
            <a:r>
              <a:rPr lang="es-PE" dirty="0"/>
              <a:t>Sección III.  Países Elegibles	</a:t>
            </a:r>
          </a:p>
          <a:p>
            <a:r>
              <a:rPr lang="es-PE" dirty="0"/>
              <a:t>Sección IV. Formularios de la Oferta	</a:t>
            </a:r>
          </a:p>
          <a:p>
            <a:r>
              <a:rPr lang="es-PE" dirty="0"/>
              <a:t>Sección V. Condiciones Generales del Contrato	</a:t>
            </a:r>
          </a:p>
          <a:p>
            <a:r>
              <a:rPr lang="es-PE" dirty="0"/>
              <a:t>Sección VI. Condiciones Especiales del Contrato</a:t>
            </a:r>
          </a:p>
          <a:p>
            <a:r>
              <a:rPr lang="es-PE" dirty="0"/>
              <a:t>Sección VII. Especificaciones y Condiciones de Cumplimiento</a:t>
            </a:r>
          </a:p>
          <a:p>
            <a:r>
              <a:rPr lang="es-PE" dirty="0"/>
              <a:t>Sección VIII. Planos	</a:t>
            </a:r>
          </a:p>
          <a:p>
            <a:r>
              <a:rPr lang="es-PE" dirty="0"/>
              <a:t>Sección IX. Lista de Cantidades</a:t>
            </a:r>
          </a:p>
          <a:p>
            <a:r>
              <a:rPr lang="es-PE" dirty="0"/>
              <a:t>Sección X.  Formularios de Garantía	</a:t>
            </a:r>
          </a:p>
          <a:p>
            <a:endParaRPr lang="es-PE" dirty="0"/>
          </a:p>
          <a:p>
            <a:endParaRPr lang="es-PE" dirty="0"/>
          </a:p>
          <a:p>
            <a:endParaRPr lang="es-PE" dirty="0"/>
          </a:p>
          <a:p>
            <a:endParaRPr lang="es-PE" dirty="0"/>
          </a:p>
          <a:p>
            <a:endParaRPr lang="es-PE" dirty="0"/>
          </a:p>
        </p:txBody>
      </p:sp>
      <p:sp>
        <p:nvSpPr>
          <p:cNvPr id="3" name="2 Título"/>
          <p:cNvSpPr>
            <a:spLocks noGrp="1"/>
          </p:cNvSpPr>
          <p:nvPr>
            <p:ph type="title"/>
          </p:nvPr>
        </p:nvSpPr>
        <p:spPr>
          <a:xfrm>
            <a:off x="177800" y="833438"/>
            <a:ext cx="6842472" cy="563562"/>
          </a:xfrm>
        </p:spPr>
        <p:txBody>
          <a:bodyPr/>
          <a:lstStyle/>
          <a:p>
            <a:r>
              <a:rPr lang="es-PE" sz="2800" b="1" dirty="0">
                <a:solidFill>
                  <a:schemeClr val="bg1"/>
                </a:solidFill>
              </a:rPr>
              <a:t>DOCUMENTOS DE LICITACION</a:t>
            </a: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3815593778"/>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sp>
        <p:nvSpPr>
          <p:cNvPr id="11" name="2 Marcador de texto"/>
          <p:cNvSpPr>
            <a:spLocks noGrp="1"/>
          </p:cNvSpPr>
          <p:nvPr>
            <p:ph type="body" idx="13"/>
          </p:nvPr>
        </p:nvSpPr>
        <p:spPr>
          <a:xfrm>
            <a:off x="251520" y="2399134"/>
            <a:ext cx="8650231" cy="3982194"/>
          </a:xfrm>
        </p:spPr>
        <p:txBody>
          <a:bodyPr>
            <a:normAutofit/>
          </a:bodyPr>
          <a:lstStyle/>
          <a:p>
            <a:pPr marL="0" indent="0">
              <a:buNone/>
            </a:pPr>
            <a:r>
              <a:rPr lang="es-PE" dirty="0">
                <a:solidFill>
                  <a:schemeClr val="tx1"/>
                </a:solidFill>
                <a:latin typeface="Calibri" pitchFamily="34" charset="0"/>
                <a:cs typeface="Calibri" pitchFamily="34" charset="0"/>
              </a:rPr>
              <a:t>Algunos criterios de calificación considerados son:</a:t>
            </a:r>
          </a:p>
          <a:p>
            <a:pPr marL="0" indent="0">
              <a:buNone/>
            </a:pPr>
            <a:r>
              <a:rPr lang="es-PE" dirty="0">
                <a:solidFill>
                  <a:schemeClr val="tx1"/>
                </a:solidFill>
                <a:latin typeface="Calibri" pitchFamily="34" charset="0"/>
                <a:cs typeface="Calibri" pitchFamily="34" charset="0"/>
              </a:rPr>
              <a:t>1.- </a:t>
            </a:r>
            <a:r>
              <a:rPr lang="es-PE" b="1" dirty="0">
                <a:solidFill>
                  <a:schemeClr val="tx1"/>
                </a:solidFill>
                <a:latin typeface="Calibri" pitchFamily="34" charset="0"/>
                <a:cs typeface="Calibri" pitchFamily="34" charset="0"/>
              </a:rPr>
              <a:t>ELEGIBILIDAD</a:t>
            </a:r>
            <a:r>
              <a:rPr lang="es-PE" dirty="0">
                <a:solidFill>
                  <a:schemeClr val="tx1"/>
                </a:solidFill>
                <a:latin typeface="Calibri" pitchFamily="34" charset="0"/>
                <a:cs typeface="Calibri" pitchFamily="34" charset="0"/>
              </a:rPr>
              <a:t>:</a:t>
            </a:r>
          </a:p>
          <a:p>
            <a:pPr marL="452438" indent="0">
              <a:buNone/>
            </a:pPr>
            <a:r>
              <a:rPr lang="es-PE" dirty="0">
                <a:solidFill>
                  <a:schemeClr val="tx1"/>
                </a:solidFill>
                <a:latin typeface="Calibri" pitchFamily="34" charset="0"/>
                <a:cs typeface="Calibri" pitchFamily="34" charset="0"/>
              </a:rPr>
              <a:t>Nacionalidad</a:t>
            </a:r>
          </a:p>
          <a:p>
            <a:pPr marL="452438" indent="0">
              <a:buNone/>
            </a:pPr>
            <a:r>
              <a:rPr lang="es-PE" dirty="0">
                <a:solidFill>
                  <a:schemeClr val="tx1"/>
                </a:solidFill>
                <a:latin typeface="Calibri" pitchFamily="34" charset="0"/>
                <a:cs typeface="Calibri" pitchFamily="34" charset="0"/>
              </a:rPr>
              <a:t>Conflicto de interés</a:t>
            </a:r>
          </a:p>
          <a:p>
            <a:pPr marL="452438" indent="0">
              <a:buNone/>
            </a:pPr>
            <a:r>
              <a:rPr lang="es-PE" dirty="0">
                <a:solidFill>
                  <a:schemeClr val="tx1"/>
                </a:solidFill>
                <a:latin typeface="Calibri" pitchFamily="34" charset="0"/>
                <a:cs typeface="Calibri" pitchFamily="34" charset="0"/>
              </a:rPr>
              <a:t>Declaración de inelegibilidad por el BID.</a:t>
            </a:r>
          </a:p>
          <a:p>
            <a:pPr marL="0" indent="0">
              <a:buNone/>
            </a:pPr>
            <a:endParaRPr lang="es-PE" dirty="0">
              <a:solidFill>
                <a:schemeClr val="tx1"/>
              </a:solidFill>
              <a:latin typeface="Calibri" pitchFamily="34" charset="0"/>
              <a:cs typeface="Calibri" pitchFamily="34" charset="0"/>
            </a:endParaRPr>
          </a:p>
          <a:p>
            <a:pPr marL="0" indent="0">
              <a:buNone/>
            </a:pPr>
            <a:r>
              <a:rPr lang="en-US" dirty="0">
                <a:solidFill>
                  <a:schemeClr val="tx1"/>
                </a:solidFill>
                <a:latin typeface="Calibri" pitchFamily="34" charset="0"/>
                <a:cs typeface="Calibri" pitchFamily="34" charset="0"/>
              </a:rPr>
              <a:t>2.- </a:t>
            </a:r>
            <a:r>
              <a:rPr lang="en-US" b="1" dirty="0">
                <a:solidFill>
                  <a:schemeClr val="tx1"/>
                </a:solidFill>
                <a:latin typeface="Calibri" pitchFamily="34" charset="0"/>
                <a:cs typeface="Calibri" pitchFamily="34" charset="0"/>
              </a:rPr>
              <a:t>CAPACIDAD </a:t>
            </a:r>
            <a:r>
              <a:rPr lang="es-PE" b="1" dirty="0">
                <a:solidFill>
                  <a:schemeClr val="tx1"/>
                </a:solidFill>
                <a:latin typeface="Calibri" pitchFamily="34" charset="0"/>
                <a:cs typeface="Calibri" pitchFamily="34" charset="0"/>
              </a:rPr>
              <a:t>FINANCIERA:</a:t>
            </a:r>
          </a:p>
          <a:p>
            <a:pPr marL="452438" indent="0">
              <a:buNone/>
            </a:pPr>
            <a:r>
              <a:rPr lang="es-PE" dirty="0">
                <a:solidFill>
                  <a:schemeClr val="tx1"/>
                </a:solidFill>
                <a:latin typeface="Calibri" pitchFamily="34" charset="0"/>
                <a:cs typeface="Calibri" pitchFamily="34" charset="0"/>
              </a:rPr>
              <a:t>Índice de PRUEBA ÁCIDA ≥1</a:t>
            </a:r>
          </a:p>
          <a:p>
            <a:pPr marL="452438" indent="0">
              <a:buNone/>
            </a:pPr>
            <a:r>
              <a:rPr lang="es-PE" dirty="0">
                <a:solidFill>
                  <a:schemeClr val="tx1"/>
                </a:solidFill>
                <a:latin typeface="Calibri" pitchFamily="34" charset="0"/>
                <a:cs typeface="Calibri" pitchFamily="34" charset="0"/>
              </a:rPr>
              <a:t>Índice de endeudamiento ≤ 0.9</a:t>
            </a:r>
          </a:p>
          <a:p>
            <a:pPr marL="0" indent="0">
              <a:buNone/>
            </a:pPr>
            <a:endParaRPr lang="es-PE" dirty="0">
              <a:solidFill>
                <a:schemeClr val="tx1"/>
              </a:solidFill>
              <a:latin typeface="Calibri" pitchFamily="34" charset="0"/>
              <a:cs typeface="Calibri" pitchFamily="34" charset="0"/>
            </a:endParaRPr>
          </a:p>
        </p:txBody>
      </p:sp>
      <p:pic>
        <p:nvPicPr>
          <p:cNvPr id="14"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7"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302399" y="980728"/>
            <a:ext cx="6830313" cy="830997"/>
          </a:xfrm>
          <a:prstGeom prst="rect">
            <a:avLst/>
          </a:prstGeom>
        </p:spPr>
        <p:txBody>
          <a:bodyPr wrap="square">
            <a:spAutoFit/>
          </a:bodyPr>
          <a:lstStyle/>
          <a:p>
            <a:r>
              <a:rPr lang="es-PE" sz="2400" b="1" dirty="0">
                <a:solidFill>
                  <a:schemeClr val="bg1"/>
                </a:solidFill>
              </a:rPr>
              <a:t>Sección II. Datos de la Licitación </a:t>
            </a:r>
          </a:p>
          <a:p>
            <a:r>
              <a:rPr lang="es-PE" sz="2400" b="1" dirty="0">
                <a:solidFill>
                  <a:schemeClr val="bg1"/>
                </a:solidFill>
              </a:rPr>
              <a:t>Anexo A Criterios de calificación	</a:t>
            </a:r>
          </a:p>
        </p:txBody>
      </p:sp>
      <p:sp>
        <p:nvSpPr>
          <p:cNvPr id="9"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420450094"/>
      </p:ext>
    </p:extLst>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2 Marcador de texto"/>
          <p:cNvSpPr>
            <a:spLocks noGrp="1"/>
          </p:cNvSpPr>
          <p:nvPr>
            <p:ph type="body" idx="13"/>
          </p:nvPr>
        </p:nvSpPr>
        <p:spPr>
          <a:xfrm>
            <a:off x="35496" y="1916832"/>
            <a:ext cx="9005191" cy="3982194"/>
          </a:xfrm>
        </p:spPr>
        <p:txBody>
          <a:bodyPr>
            <a:normAutofit/>
          </a:bodyPr>
          <a:lstStyle/>
          <a:p>
            <a:pPr marL="1587" indent="0">
              <a:buNone/>
            </a:pPr>
            <a:r>
              <a:rPr lang="es-PE" dirty="0">
                <a:solidFill>
                  <a:schemeClr val="tx1"/>
                </a:solidFill>
                <a:latin typeface="Calibri" pitchFamily="34" charset="0"/>
                <a:cs typeface="Calibri" pitchFamily="34" charset="0"/>
              </a:rPr>
              <a:t>3.- </a:t>
            </a:r>
            <a:r>
              <a:rPr lang="es-PE" b="1" dirty="0">
                <a:solidFill>
                  <a:schemeClr val="tx1"/>
                </a:solidFill>
                <a:latin typeface="Calibri" pitchFamily="34" charset="0"/>
                <a:cs typeface="Calibri" pitchFamily="34" charset="0"/>
              </a:rPr>
              <a:t>Experiencia general en el campo de la construcción</a:t>
            </a:r>
          </a:p>
          <a:p>
            <a:pPr marL="444500" indent="-444500" algn="just">
              <a:buNone/>
            </a:pPr>
            <a:r>
              <a:rPr lang="es-PE" b="1" dirty="0">
                <a:solidFill>
                  <a:schemeClr val="tx1"/>
                </a:solidFill>
                <a:latin typeface="Calibri" pitchFamily="34" charset="0"/>
                <a:cs typeface="Calibri" pitchFamily="34" charset="0"/>
              </a:rPr>
              <a:t>      </a:t>
            </a:r>
            <a:r>
              <a:rPr lang="es-PE" dirty="0">
                <a:solidFill>
                  <a:schemeClr val="tx1"/>
                </a:solidFill>
                <a:latin typeface="Calibri" pitchFamily="34" charset="0"/>
                <a:cs typeface="Calibri" pitchFamily="34" charset="0"/>
              </a:rPr>
              <a:t>Construcción de obras generales en el campo de la construcción en    los últimos 10 años,</a:t>
            </a:r>
            <a:r>
              <a:rPr lang="es-PE" b="1" dirty="0">
                <a:solidFill>
                  <a:schemeClr val="tx1"/>
                </a:solidFill>
                <a:latin typeface="Calibri" pitchFamily="34" charset="0"/>
                <a:cs typeface="Calibri" pitchFamily="34" charset="0"/>
              </a:rPr>
              <a:t> </a:t>
            </a:r>
            <a:r>
              <a:rPr lang="es-PE" dirty="0">
                <a:solidFill>
                  <a:schemeClr val="tx1"/>
                </a:solidFill>
                <a:latin typeface="Calibri" pitchFamily="34" charset="0"/>
                <a:cs typeface="Calibri" pitchFamily="34" charset="0"/>
              </a:rPr>
              <a:t>facturación mínima acumulada de </a:t>
            </a:r>
            <a:r>
              <a:rPr lang="es-PE" dirty="0">
                <a:solidFill>
                  <a:schemeClr val="tx1"/>
                </a:solidFill>
                <a:latin typeface="Calibri" pitchFamily="34" charset="0"/>
              </a:rPr>
              <a:t>Mil Cuatrocientos Millones de Soles (S/. 1,400’000,000.00).</a:t>
            </a:r>
          </a:p>
          <a:p>
            <a:pPr marL="444500" indent="-444500" algn="just">
              <a:buNone/>
            </a:pP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4.- </a:t>
            </a:r>
            <a:r>
              <a:rPr lang="es-PE" b="1" dirty="0">
                <a:solidFill>
                  <a:schemeClr val="tx1"/>
                </a:solidFill>
                <a:latin typeface="Calibri" pitchFamily="34" charset="0"/>
                <a:cs typeface="Calibri" pitchFamily="34" charset="0"/>
              </a:rPr>
              <a:t>Experiencia específica en Construcción de Obras Equivalentes </a:t>
            </a:r>
          </a:p>
          <a:p>
            <a:pPr marL="444500" indent="0" algn="just">
              <a:buNone/>
            </a:pPr>
            <a:r>
              <a:rPr lang="es-PE" dirty="0">
                <a:solidFill>
                  <a:schemeClr val="tx1"/>
                </a:solidFill>
                <a:latin typeface="Calibri" pitchFamily="34" charset="0"/>
                <a:cs typeface="Calibri" pitchFamily="34" charset="0"/>
              </a:rPr>
              <a:t>Construcción de obras equivalentes en los últimos 10 años, facturación mínima acumulada de </a:t>
            </a:r>
            <a:r>
              <a:rPr lang="es-PE" dirty="0">
                <a:solidFill>
                  <a:schemeClr val="tx1"/>
                </a:solidFill>
                <a:latin typeface="Calibri" pitchFamily="34" charset="0"/>
              </a:rPr>
              <a:t>Mil Sesenta Millones de Soles (S/. 1,060’000,000.00).</a:t>
            </a:r>
            <a:endParaRPr lang="es-PE" dirty="0">
              <a:solidFill>
                <a:schemeClr val="tx1"/>
              </a:solidFill>
              <a:latin typeface="Calibri" pitchFamily="34" charset="0"/>
              <a:cs typeface="Calibri" pitchFamily="34" charset="0"/>
            </a:endParaRPr>
          </a:p>
        </p:txBody>
      </p:sp>
      <p:sp>
        <p:nvSpPr>
          <p:cNvPr id="17" name="16 Rectángulo"/>
          <p:cNvSpPr/>
          <p:nvPr/>
        </p:nvSpPr>
        <p:spPr>
          <a:xfrm>
            <a:off x="302399" y="980728"/>
            <a:ext cx="6830313" cy="830997"/>
          </a:xfrm>
          <a:prstGeom prst="rect">
            <a:avLst/>
          </a:prstGeom>
        </p:spPr>
        <p:txBody>
          <a:bodyPr wrap="square">
            <a:spAutoFit/>
          </a:bodyPr>
          <a:lstStyle/>
          <a:p>
            <a:r>
              <a:rPr lang="es-PE" sz="2400" b="1" dirty="0">
                <a:solidFill>
                  <a:schemeClr val="bg1"/>
                </a:solidFill>
              </a:rPr>
              <a:t>Sección II. Datos de la Licitación </a:t>
            </a:r>
          </a:p>
          <a:p>
            <a:r>
              <a:rPr lang="es-PE" sz="2400" b="1" dirty="0">
                <a:solidFill>
                  <a:schemeClr val="bg1"/>
                </a:solidFill>
              </a:rPr>
              <a:t>Anexo A Criterios de calificación	</a:t>
            </a:r>
          </a:p>
        </p:txBody>
      </p:sp>
      <p:sp>
        <p:nvSpPr>
          <p:cNvPr id="9"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4" name="13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70071027"/>
      </p:ext>
    </p:extLst>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2 Marcador de texto"/>
          <p:cNvSpPr>
            <a:spLocks noGrp="1"/>
          </p:cNvSpPr>
          <p:nvPr>
            <p:ph type="body" idx="13"/>
          </p:nvPr>
        </p:nvSpPr>
        <p:spPr>
          <a:xfrm>
            <a:off x="323528" y="2132856"/>
            <a:ext cx="8650231" cy="3982194"/>
          </a:xfrm>
        </p:spPr>
        <p:txBody>
          <a:bodyPr>
            <a:normAutofit lnSpcReduction="10000"/>
          </a:bodyPr>
          <a:lstStyle/>
          <a:p>
            <a:pPr marL="1587" indent="0" algn="just">
              <a:buNone/>
            </a:pPr>
            <a:r>
              <a:rPr lang="es-PE" dirty="0">
                <a:solidFill>
                  <a:schemeClr val="tx1"/>
                </a:solidFill>
                <a:latin typeface="Calibri" pitchFamily="34" charset="0"/>
                <a:cs typeface="Calibri" pitchFamily="34" charset="0"/>
              </a:rPr>
              <a:t>5.-</a:t>
            </a:r>
            <a:r>
              <a:rPr lang="es-PE" b="1" dirty="0">
                <a:solidFill>
                  <a:schemeClr val="tx1"/>
                </a:solidFill>
                <a:latin typeface="Calibri" pitchFamily="34" charset="0"/>
                <a:cs typeface="Calibri" pitchFamily="34" charset="0"/>
              </a:rPr>
              <a:t>Experiencia en Servicios de Conservación equivalentes</a:t>
            </a:r>
          </a:p>
          <a:p>
            <a:pPr marL="355600" indent="-355600" algn="just">
              <a:buNone/>
            </a:pPr>
            <a:r>
              <a:rPr lang="es-PE" b="1" dirty="0">
                <a:solidFill>
                  <a:schemeClr val="tx1"/>
                </a:solidFill>
                <a:latin typeface="Calibri" pitchFamily="34" charset="0"/>
                <a:cs typeface="Calibri" pitchFamily="34" charset="0"/>
              </a:rPr>
              <a:t>      </a:t>
            </a:r>
            <a:r>
              <a:rPr lang="es-PE" dirty="0">
                <a:solidFill>
                  <a:schemeClr val="tx1"/>
                </a:solidFill>
                <a:latin typeface="Calibri" pitchFamily="34" charset="0"/>
                <a:cs typeface="Calibri" pitchFamily="34" charset="0"/>
              </a:rPr>
              <a:t>03 contratos de servicios de conservación equivalentes los cuales hayan sido culminados en los últimos 10 años.</a:t>
            </a:r>
          </a:p>
          <a:p>
            <a:pPr marL="1587" indent="0" algn="just">
              <a:buNone/>
            </a:pPr>
            <a:endParaRPr lang="es-PE" dirty="0">
              <a:solidFill>
                <a:schemeClr val="tx1"/>
              </a:solidFill>
              <a:latin typeface="Calibri" pitchFamily="34" charset="0"/>
              <a:cs typeface="Calibri" pitchFamily="34" charset="0"/>
            </a:endParaRPr>
          </a:p>
          <a:p>
            <a:pPr marL="1587" indent="0" algn="just">
              <a:buNone/>
            </a:pPr>
            <a:r>
              <a:rPr lang="es-PE" dirty="0">
                <a:solidFill>
                  <a:schemeClr val="tx1"/>
                </a:solidFill>
                <a:latin typeface="Calibri" pitchFamily="34" charset="0"/>
                <a:cs typeface="Calibri" pitchFamily="34" charset="0"/>
              </a:rPr>
              <a:t>6.- </a:t>
            </a:r>
            <a:r>
              <a:rPr lang="es-PE" b="1" dirty="0">
                <a:solidFill>
                  <a:schemeClr val="tx1"/>
                </a:solidFill>
                <a:latin typeface="Calibri" pitchFamily="34" charset="0"/>
                <a:cs typeface="Calibri" pitchFamily="34" charset="0"/>
              </a:rPr>
              <a:t>Disponibilidad de equipo mecánico esencial</a:t>
            </a:r>
          </a:p>
          <a:p>
            <a:pPr marL="266700" indent="0">
              <a:buNone/>
            </a:pPr>
            <a:r>
              <a:rPr lang="es-PE" dirty="0">
                <a:solidFill>
                  <a:schemeClr val="tx1"/>
                </a:solidFill>
                <a:latin typeface="Calibri" pitchFamily="34" charset="0"/>
                <a:cs typeface="Calibri" pitchFamily="34" charset="0"/>
              </a:rPr>
              <a:t>Propio, alquilado, en leasing, compromisos de compra venta, de equipos de no más de 10 años de antigüedad</a:t>
            </a:r>
          </a:p>
          <a:p>
            <a:pPr marL="1587" indent="0">
              <a:buNone/>
            </a:pP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7.- </a:t>
            </a:r>
            <a:r>
              <a:rPr lang="es-PE" b="1" dirty="0">
                <a:solidFill>
                  <a:schemeClr val="tx1"/>
                </a:solidFill>
                <a:latin typeface="Calibri" pitchFamily="34" charset="0"/>
                <a:cs typeface="Calibri" pitchFamily="34" charset="0"/>
              </a:rPr>
              <a:t>EXPERIENCIA DEL PERSONAL CLAVE SUJETO A EVALUACIÓN</a:t>
            </a:r>
          </a:p>
          <a:p>
            <a:pPr marL="1587" indent="0">
              <a:buNone/>
            </a:pPr>
            <a:r>
              <a:rPr lang="es-PE" b="1" dirty="0">
                <a:solidFill>
                  <a:schemeClr val="tx1"/>
                </a:solidFill>
                <a:latin typeface="Calibri" pitchFamily="34" charset="0"/>
                <a:cs typeface="Calibri" pitchFamily="34" charset="0"/>
              </a:rPr>
              <a:t>	</a:t>
            </a:r>
            <a:endParaRPr lang="es-PE" dirty="0">
              <a:solidFill>
                <a:schemeClr val="tx1"/>
              </a:solidFill>
              <a:latin typeface="Calibri" pitchFamily="34" charset="0"/>
              <a:cs typeface="Calibri" pitchFamily="34" charset="0"/>
            </a:endParaRPr>
          </a:p>
        </p:txBody>
      </p:sp>
      <p:sp>
        <p:nvSpPr>
          <p:cNvPr id="9" name="8 Rectángulo"/>
          <p:cNvSpPr/>
          <p:nvPr/>
        </p:nvSpPr>
        <p:spPr>
          <a:xfrm>
            <a:off x="302399" y="980728"/>
            <a:ext cx="6830313" cy="830997"/>
          </a:xfrm>
          <a:prstGeom prst="rect">
            <a:avLst/>
          </a:prstGeom>
        </p:spPr>
        <p:txBody>
          <a:bodyPr wrap="square">
            <a:spAutoFit/>
          </a:bodyPr>
          <a:lstStyle/>
          <a:p>
            <a:r>
              <a:rPr lang="es-PE" sz="2400" b="1" dirty="0">
                <a:solidFill>
                  <a:schemeClr val="bg1"/>
                </a:solidFill>
              </a:rPr>
              <a:t>Sección II. Datos de la Licitación </a:t>
            </a:r>
          </a:p>
          <a:p>
            <a:r>
              <a:rPr lang="es-PE" sz="2400" b="1" dirty="0">
                <a:solidFill>
                  <a:schemeClr val="bg1"/>
                </a:solidFill>
              </a:rPr>
              <a:t>Anexo A Criterios de calificación	</a:t>
            </a: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5" name="14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78117229"/>
      </p:ext>
    </p:extLst>
  </p:cSld>
  <p:clrMapOvr>
    <a:masterClrMapping/>
  </p:clrMapOvr>
  <p:transition spd="slow">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21510" name="Rectangle 4"/>
          <p:cNvSpPr>
            <a:spLocks noChangeArrowheads="1"/>
          </p:cNvSpPr>
          <p:nvPr/>
        </p:nvSpPr>
        <p:spPr bwMode="gray">
          <a:xfrm>
            <a:off x="4211960" y="6237312"/>
            <a:ext cx="4819759" cy="358775"/>
          </a:xfrm>
          <a:prstGeom prst="rect">
            <a:avLst/>
          </a:prstGeom>
          <a:noFill/>
          <a:ln w="9525">
            <a:noFill/>
            <a:miter lim="800000"/>
            <a:headEnd/>
            <a:tailEnd/>
          </a:ln>
        </p:spPr>
        <p:txBody>
          <a:bodyPr lIns="0" tIns="0" rIns="0" bIns="0" anchor="ctr"/>
          <a:lstStyle/>
          <a:p>
            <a:pPr algn="r" defTabSz="801688"/>
            <a:endParaRPr lang="en-US" sz="1600" dirty="0">
              <a:solidFill>
                <a:schemeClr val="bg1"/>
              </a:solidFill>
            </a:endParaRPr>
          </a:p>
        </p:txBody>
      </p:sp>
      <p:pic>
        <p:nvPicPr>
          <p:cNvPr id="10" name="11 Imagen" descr="Logo_provias_nac"/>
          <p:cNvPicPr>
            <a:picLocks noChangeAspect="1" noChangeArrowheads="1"/>
          </p:cNvPicPr>
          <p:nvPr/>
        </p:nvPicPr>
        <p:blipFill>
          <a:blip r:embed="rId2" cstate="print"/>
          <a:srcRect/>
          <a:stretch>
            <a:fillRect/>
          </a:stretch>
        </p:blipFill>
        <p:spPr bwMode="auto">
          <a:xfrm>
            <a:off x="69032" y="95142"/>
            <a:ext cx="5826107" cy="547036"/>
          </a:xfrm>
          <a:prstGeom prst="rect">
            <a:avLst/>
          </a:prstGeom>
          <a:noFill/>
          <a:ln w="9525">
            <a:noFill/>
            <a:miter lim="800000"/>
            <a:headEnd/>
            <a:tailEnd/>
          </a:ln>
        </p:spPr>
      </p:pic>
      <p:pic>
        <p:nvPicPr>
          <p:cNvPr id="1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13" y="44624"/>
            <a:ext cx="151731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2 Marcador de texto"/>
          <p:cNvSpPr>
            <a:spLocks noGrp="1"/>
          </p:cNvSpPr>
          <p:nvPr>
            <p:ph type="body" idx="13"/>
          </p:nvPr>
        </p:nvSpPr>
        <p:spPr>
          <a:xfrm>
            <a:off x="323528" y="2132856"/>
            <a:ext cx="8650231" cy="3982194"/>
          </a:xfrm>
        </p:spPr>
        <p:txBody>
          <a:bodyPr>
            <a:normAutofit/>
          </a:bodyPr>
          <a:lstStyle/>
          <a:p>
            <a:pPr marL="1587" indent="0" algn="just">
              <a:buNone/>
            </a:pPr>
            <a:r>
              <a:rPr lang="es-PE" b="1" dirty="0">
                <a:solidFill>
                  <a:schemeClr val="tx1"/>
                </a:solidFill>
                <a:latin typeface="Calibri" pitchFamily="34" charset="0"/>
                <a:cs typeface="Calibri" pitchFamily="34" charset="0"/>
              </a:rPr>
              <a:t>	</a:t>
            </a: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8.- </a:t>
            </a:r>
            <a:r>
              <a:rPr lang="es-PE" b="1" dirty="0">
                <a:solidFill>
                  <a:schemeClr val="tx1"/>
                </a:solidFill>
                <a:latin typeface="Calibri" pitchFamily="34" charset="0"/>
                <a:cs typeface="Calibri" pitchFamily="34" charset="0"/>
              </a:rPr>
              <a:t>DISPONIBILIDAD DE LINEAS DE CREDITO </a:t>
            </a:r>
            <a:r>
              <a:rPr lang="es-PE" dirty="0">
                <a:solidFill>
                  <a:schemeClr val="tx1"/>
                </a:solidFill>
                <a:latin typeface="Calibri" pitchFamily="34" charset="0"/>
                <a:cs typeface="Calibri" pitchFamily="34" charset="0"/>
              </a:rPr>
              <a:t>por un monto superior a Ciento Setenta y Cinco millones de Soles (S/. 175’000,000.00). </a:t>
            </a:r>
          </a:p>
          <a:p>
            <a:pPr marL="1587" indent="0">
              <a:buNone/>
            </a:pP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9.- </a:t>
            </a:r>
            <a:r>
              <a:rPr lang="es-PE" b="1" dirty="0">
                <a:solidFill>
                  <a:schemeClr val="tx1"/>
                </a:solidFill>
                <a:latin typeface="Calibri" pitchFamily="34" charset="0"/>
                <a:cs typeface="Calibri" pitchFamily="34" charset="0"/>
              </a:rPr>
              <a:t>ANTECEDENTES DE INCUMPLIMIENTO DE CONTRATOS </a:t>
            </a:r>
            <a:r>
              <a:rPr lang="es-PE" dirty="0">
                <a:solidFill>
                  <a:schemeClr val="tx1"/>
                </a:solidFill>
                <a:latin typeface="Calibri" pitchFamily="34" charset="0"/>
                <a:cs typeface="Calibri" pitchFamily="34" charset="0"/>
              </a:rPr>
              <a:t>en los últimos 05 años.</a:t>
            </a:r>
          </a:p>
          <a:p>
            <a:pPr marL="1587" indent="0">
              <a:buNone/>
            </a:pPr>
            <a:endParaRPr lang="es-PE" dirty="0">
              <a:solidFill>
                <a:schemeClr val="tx1"/>
              </a:solidFill>
              <a:latin typeface="Calibri" pitchFamily="34" charset="0"/>
              <a:cs typeface="Calibri" pitchFamily="34" charset="0"/>
            </a:endParaRPr>
          </a:p>
          <a:p>
            <a:pPr marL="1587" indent="0">
              <a:buNone/>
            </a:pPr>
            <a:r>
              <a:rPr lang="es-PE" dirty="0">
                <a:solidFill>
                  <a:schemeClr val="tx1"/>
                </a:solidFill>
                <a:latin typeface="Calibri" pitchFamily="34" charset="0"/>
                <a:cs typeface="Calibri" pitchFamily="34" charset="0"/>
              </a:rPr>
              <a:t>10.-</a:t>
            </a:r>
            <a:r>
              <a:rPr lang="es-PE" b="1" dirty="0">
                <a:solidFill>
                  <a:schemeClr val="tx1"/>
                </a:solidFill>
                <a:latin typeface="Calibri" pitchFamily="34" charset="0"/>
                <a:cs typeface="Calibri" pitchFamily="34" charset="0"/>
              </a:rPr>
              <a:t>LITIGIOS PENDIENTES, </a:t>
            </a:r>
            <a:r>
              <a:rPr lang="es-PE" dirty="0">
                <a:solidFill>
                  <a:schemeClr val="tx1"/>
                </a:solidFill>
                <a:latin typeface="Calibri" pitchFamily="34" charset="0"/>
                <a:cs typeface="Calibri" pitchFamily="34" charset="0"/>
              </a:rPr>
              <a:t>que no superen el 30% del patrimonio neto.</a:t>
            </a:r>
          </a:p>
          <a:p>
            <a:pPr marL="1587" indent="0">
              <a:buNone/>
            </a:pPr>
            <a:endParaRPr lang="es-PE" dirty="0">
              <a:solidFill>
                <a:schemeClr val="tx1"/>
              </a:solidFill>
              <a:latin typeface="Calibri" pitchFamily="34" charset="0"/>
              <a:cs typeface="Calibri" pitchFamily="34" charset="0"/>
            </a:endParaRPr>
          </a:p>
        </p:txBody>
      </p:sp>
      <p:sp>
        <p:nvSpPr>
          <p:cNvPr id="9" name="8 Rectángulo"/>
          <p:cNvSpPr/>
          <p:nvPr/>
        </p:nvSpPr>
        <p:spPr>
          <a:xfrm>
            <a:off x="302399" y="980728"/>
            <a:ext cx="6830313" cy="830997"/>
          </a:xfrm>
          <a:prstGeom prst="rect">
            <a:avLst/>
          </a:prstGeom>
        </p:spPr>
        <p:txBody>
          <a:bodyPr wrap="square">
            <a:spAutoFit/>
          </a:bodyPr>
          <a:lstStyle/>
          <a:p>
            <a:r>
              <a:rPr lang="es-PE" sz="2400" b="1" dirty="0">
                <a:solidFill>
                  <a:schemeClr val="bg1"/>
                </a:solidFill>
              </a:rPr>
              <a:t>Sección II. Datos de la Licitación </a:t>
            </a:r>
          </a:p>
          <a:p>
            <a:r>
              <a:rPr lang="es-PE" sz="2400" b="1" dirty="0">
                <a:solidFill>
                  <a:schemeClr val="bg1"/>
                </a:solidFill>
              </a:rPr>
              <a:t>Anexo A Criterios de calificación	</a:t>
            </a:r>
          </a:p>
        </p:txBody>
      </p:sp>
      <p:sp>
        <p:nvSpPr>
          <p:cNvPr id="14"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5" name="14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082718668"/>
      </p:ext>
    </p:ext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3" name="2 Título"/>
          <p:cNvSpPr>
            <a:spLocks noGrp="1"/>
          </p:cNvSpPr>
          <p:nvPr>
            <p:ph type="title"/>
          </p:nvPr>
        </p:nvSpPr>
        <p:spPr>
          <a:xfrm>
            <a:off x="251520" y="1052736"/>
            <a:ext cx="4584700" cy="563562"/>
          </a:xfrm>
        </p:spPr>
        <p:txBody>
          <a:bodyPr/>
          <a:lstStyle/>
          <a:p>
            <a:r>
              <a:rPr lang="es-MX" b="1" dirty="0">
                <a:solidFill>
                  <a:schemeClr val="bg1"/>
                </a:solidFill>
              </a:rPr>
              <a:t>CRONOGRAMA</a:t>
            </a:r>
            <a:endParaRPr lang="es-PE" b="1" dirty="0">
              <a:solidFill>
                <a:schemeClr val="bg1"/>
              </a:solidFill>
            </a:endParaRPr>
          </a:p>
        </p:txBody>
      </p:sp>
      <p:sp>
        <p:nvSpPr>
          <p:cNvPr id="5" name="2 Marcador de texto"/>
          <p:cNvSpPr txBox="1">
            <a:spLocks/>
          </p:cNvSpPr>
          <p:nvPr/>
        </p:nvSpPr>
        <p:spPr>
          <a:xfrm>
            <a:off x="467544" y="1916832"/>
            <a:ext cx="8357056" cy="511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rgbClr val="000000"/>
                </a:solidFill>
                <a:latin typeface="Arial"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rgbClr val="000000"/>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000000"/>
                </a:solidFill>
                <a:latin typeface="Arial"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endParaRPr lang="es-PE" dirty="0">
              <a:latin typeface="Calibri" pitchFamily="34" charset="0"/>
              <a:cs typeface="Calibri" pitchFamily="34" charset="0"/>
            </a:endParaRPr>
          </a:p>
          <a:p>
            <a:pPr marL="285750" indent="-285750"/>
            <a:r>
              <a:rPr lang="es-PE" dirty="0">
                <a:latin typeface="Calibri" pitchFamily="34" charset="0"/>
                <a:cs typeface="Calibri" pitchFamily="34" charset="0"/>
              </a:rPr>
              <a:t>Convocatoria:			12.03.2019</a:t>
            </a:r>
          </a:p>
          <a:p>
            <a:pPr marL="285750" indent="-285750"/>
            <a:r>
              <a:rPr lang="es-PE" dirty="0">
                <a:latin typeface="Calibri" pitchFamily="34" charset="0"/>
                <a:cs typeface="Calibri" pitchFamily="34" charset="0"/>
              </a:rPr>
              <a:t>Solicitud de aclaraciones: Hasta el 28.03.2019</a:t>
            </a:r>
          </a:p>
          <a:p>
            <a:pPr marL="285750" indent="-285750"/>
            <a:r>
              <a:rPr lang="es-PE" dirty="0">
                <a:latin typeface="Calibri" pitchFamily="34" charset="0"/>
                <a:cs typeface="Calibri" pitchFamily="34" charset="0"/>
              </a:rPr>
              <a:t>Aclaraciones:			12.04.2019</a:t>
            </a:r>
          </a:p>
          <a:p>
            <a:pPr marL="285750" indent="-285750"/>
            <a:r>
              <a:rPr lang="es-PE" dirty="0">
                <a:latin typeface="Calibri" pitchFamily="34" charset="0"/>
                <a:cs typeface="Calibri" pitchFamily="34" charset="0"/>
              </a:rPr>
              <a:t>Presentación de ofertas		07.05.2019</a:t>
            </a:r>
          </a:p>
          <a:p>
            <a:pPr marL="285750" indent="-285750"/>
            <a:r>
              <a:rPr lang="es-PE" dirty="0">
                <a:latin typeface="Calibri" pitchFamily="34" charset="0"/>
                <a:cs typeface="Calibri" pitchFamily="34" charset="0"/>
              </a:rPr>
              <a:t>Adjudicación			15.05.2019</a:t>
            </a:r>
          </a:p>
          <a:p>
            <a:pPr marL="285750" indent="-285750"/>
            <a:r>
              <a:rPr lang="es-PE" dirty="0">
                <a:latin typeface="Calibri" pitchFamily="34" charset="0"/>
                <a:cs typeface="Calibri" pitchFamily="34" charset="0"/>
              </a:rPr>
              <a:t>Suscripción del contrato		05.06.2019	</a:t>
            </a:r>
          </a:p>
        </p:txBody>
      </p:sp>
      <p:pic>
        <p:nvPicPr>
          <p:cNvPr id="6"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7"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2807154762"/>
      </p:ext>
    </p:extLst>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p:cNvSpPr>
            <a:spLocks noGrp="1"/>
          </p:cNvSpPr>
          <p:nvPr>
            <p:ph type="title"/>
          </p:nvPr>
        </p:nvSpPr>
        <p:spPr>
          <a:xfrm>
            <a:off x="395536" y="1988840"/>
            <a:ext cx="8229600" cy="1600200"/>
          </a:xfrm>
        </p:spPr>
        <p:txBody>
          <a:bodyPr>
            <a:noAutofit/>
          </a:bodyPr>
          <a:lstStyle/>
          <a:p>
            <a:pPr algn="ctr"/>
            <a:r>
              <a:rPr lang="es-PE" sz="5400" dirty="0"/>
              <a:t>GRACIAS!!!</a:t>
            </a:r>
          </a:p>
        </p:txBody>
      </p:sp>
      <p:pic>
        <p:nvPicPr>
          <p:cNvPr id="5" name="11 Imagen" descr="Logo_provias_nac"/>
          <p:cNvPicPr>
            <a:picLocks noChangeAspect="1" noChangeArrowheads="1"/>
          </p:cNvPicPr>
          <p:nvPr/>
        </p:nvPicPr>
        <p:blipFill>
          <a:blip r:embed="rId2" cstate="print"/>
          <a:srcRect/>
          <a:stretch>
            <a:fillRect/>
          </a:stretch>
        </p:blipFill>
        <p:spPr bwMode="auto">
          <a:xfrm>
            <a:off x="103312" y="123339"/>
            <a:ext cx="4684712" cy="425342"/>
          </a:xfrm>
          <a:prstGeom prst="rect">
            <a:avLst/>
          </a:prstGeom>
          <a:noFill/>
          <a:ln w="9525">
            <a:noFill/>
            <a:miter lim="800000"/>
            <a:headEnd/>
            <a:tailEnd/>
          </a:ln>
        </p:spPr>
      </p:pic>
      <p:pic>
        <p:nvPicPr>
          <p:cNvPr id="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4625"/>
            <a:ext cx="1333872" cy="56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ktangel 11"/>
          <p:cNvSpPr/>
          <p:nvPr/>
        </p:nvSpPr>
        <p:spPr>
          <a:xfrm>
            <a:off x="-14288" y="6115050"/>
            <a:ext cx="9180513" cy="742950"/>
          </a:xfrm>
          <a:prstGeom prst="rect">
            <a:avLst/>
          </a:prstGeom>
          <a:gradFill flip="none" rotWithShape="1">
            <a:gsLst>
              <a:gs pos="89000">
                <a:srgbClr val="C00000"/>
              </a:gs>
              <a:gs pos="20000">
                <a:srgbClr val="F50736"/>
              </a:gs>
              <a:gs pos="11000">
                <a:srgbClr val="F50736"/>
              </a:gs>
            </a:gsLst>
            <a:lin ang="270000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a:buFont typeface="+mj-lt"/>
              <a:buAutoNum type="arabicPeriod"/>
              <a:defRPr/>
            </a:pPr>
            <a:endParaRPr lang="da-DK" noProof="1">
              <a:solidFill>
                <a:schemeClr val="bg1"/>
              </a:solidFill>
              <a:latin typeface="Arial" pitchFamily="34" charset="0"/>
            </a:endParaRPr>
          </a:p>
        </p:txBody>
      </p:sp>
      <p:sp>
        <p:nvSpPr>
          <p:cNvPr id="11" name="Rectangle 4"/>
          <p:cNvSpPr>
            <a:spLocks noChangeArrowheads="1"/>
          </p:cNvSpPr>
          <p:nvPr/>
        </p:nvSpPr>
        <p:spPr bwMode="gray">
          <a:xfrm>
            <a:off x="174472" y="6307136"/>
            <a:ext cx="3278187" cy="358775"/>
          </a:xfrm>
          <a:prstGeom prst="rect">
            <a:avLst/>
          </a:prstGeom>
          <a:noFill/>
          <a:ln w="9525">
            <a:noFill/>
            <a:miter lim="800000"/>
            <a:headEnd/>
            <a:tailEnd/>
          </a:ln>
        </p:spPr>
        <p:txBody>
          <a:bodyPr lIns="0" tIns="0" rIns="0" bIns="0" anchor="ctr"/>
          <a:lstStyle/>
          <a:p>
            <a:pPr defTabSz="801688"/>
            <a:r>
              <a:rPr lang="es-ES" sz="1600" dirty="0">
                <a:solidFill>
                  <a:schemeClr val="bg1"/>
                </a:solidFill>
              </a:rPr>
              <a:t>PROVÍAS NACIONAL </a:t>
            </a:r>
          </a:p>
          <a:p>
            <a:pPr defTabSz="801688"/>
            <a:r>
              <a:rPr lang="es-ES" sz="1600" dirty="0">
                <a:solidFill>
                  <a:schemeClr val="bg1"/>
                </a:solidFill>
              </a:rPr>
              <a:t>Marzo 2019</a:t>
            </a:r>
          </a:p>
        </p:txBody>
      </p:sp>
      <p:pic>
        <p:nvPicPr>
          <p:cNvPr id="14" name="13 Imagen"/>
          <p:cNvPicPr/>
          <p:nvPr/>
        </p:nvPicPr>
        <p:blipFill>
          <a:blip r:embed="rId4">
            <a:extLst>
              <a:ext uri="{28A0092B-C50C-407E-A947-70E740481C1C}">
                <a14:useLocalDpi xmlns:a14="http://schemas.microsoft.com/office/drawing/2010/main" val="0"/>
              </a:ext>
            </a:extLst>
          </a:blip>
          <a:srcRect/>
          <a:stretch>
            <a:fillRect/>
          </a:stretch>
        </p:blipFill>
        <p:spPr bwMode="auto">
          <a:xfrm>
            <a:off x="6763087" y="6267450"/>
            <a:ext cx="1954530" cy="438150"/>
          </a:xfrm>
          <a:prstGeom prst="rect">
            <a:avLst/>
          </a:prstGeom>
          <a:noFill/>
          <a:ln>
            <a:noFill/>
          </a:ln>
        </p:spPr>
      </p:pic>
    </p:spTree>
    <p:extLst>
      <p:ext uri="{BB962C8B-B14F-4D97-AF65-F5344CB8AC3E}">
        <p14:creationId xmlns:p14="http://schemas.microsoft.com/office/powerpoint/2010/main" val="1992422986"/>
      </p:ext>
    </p:extLst>
  </p:cSld>
  <p:clrMapOvr>
    <a:masterClrMapping/>
  </p:clrMapOvr>
  <p:transition spd="slow">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jecutivo">
  <a:themeElements>
    <a:clrScheme name="Personalizado 7">
      <a:dk1>
        <a:sysClr val="windowText" lastClr="000000"/>
      </a:dk1>
      <a:lt1>
        <a:srgbClr val="F2F2F2"/>
      </a:lt1>
      <a:dk2>
        <a:srgbClr val="000000"/>
      </a:dk2>
      <a:lt2>
        <a:srgbClr val="C6D1DD"/>
      </a:lt2>
      <a:accent1>
        <a:srgbClr val="000000"/>
      </a:accent1>
      <a:accent2>
        <a:srgbClr val="BC0000"/>
      </a:accent2>
      <a:accent3>
        <a:srgbClr val="E68422"/>
      </a:accent3>
      <a:accent4>
        <a:srgbClr val="846648"/>
      </a:accent4>
      <a:accent5>
        <a:srgbClr val="63891F"/>
      </a:accent5>
      <a:accent6>
        <a:srgbClr val="758085"/>
      </a:accent6>
      <a:hlink>
        <a:srgbClr val="3399FF"/>
      </a:hlink>
      <a:folHlink>
        <a:srgbClr val="B2B2B2"/>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jecutiv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6964</TotalTime>
  <Words>2999</Words>
  <Application>Microsoft Office PowerPoint</Application>
  <PresentationFormat>Presentación en pantalla (4:3)</PresentationFormat>
  <Paragraphs>581</Paragraphs>
  <Slides>42</Slides>
  <Notes>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42</vt:i4>
      </vt:variant>
    </vt:vector>
  </HeadingPairs>
  <TitlesOfParts>
    <vt:vector size="50" baseType="lpstr">
      <vt:lpstr>Arial</vt:lpstr>
      <vt:lpstr>Arial Narrow</vt:lpstr>
      <vt:lpstr>Calibri</vt:lpstr>
      <vt:lpstr>Century Gothic</vt:lpstr>
      <vt:lpstr>Courier New</vt:lpstr>
      <vt:lpstr>Times New Roman</vt:lpstr>
      <vt:lpstr>Wingdings</vt:lpstr>
      <vt:lpstr>Ejecutivo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INGENIERIA DEL PROYECTO-PEAJE</vt:lpstr>
      <vt:lpstr>Presentación de PowerPoint</vt:lpstr>
      <vt:lpstr>Presentación de PowerPoint</vt:lpstr>
      <vt:lpstr>Presentación de PowerPoint</vt:lpstr>
      <vt:lpstr> Gráfico N° 02: Esquema Referencial Estación de Pesaje Fijo Simple</vt:lpstr>
      <vt:lpstr>OBRAS PROGRAMADAS (OP)</vt:lpstr>
      <vt:lpstr>PERÍODOS DE LAS OBRAS PROGRAMADAS </vt:lpstr>
      <vt:lpstr>ALCANCES DE LAS OBRAS PROGRAMADAS</vt:lpstr>
      <vt:lpstr>ALCANCES DE LAS OBRAS PROGRAMADAS</vt:lpstr>
      <vt:lpstr>ALCANCES DE LAS OBRAS PROGRAMADAS</vt:lpstr>
      <vt:lpstr>ALCANCES DE LAS OBRAS PROGRAMADAS</vt:lpstr>
      <vt:lpstr>CONSERVACION :CI-CNS</vt:lpstr>
      <vt:lpstr>CONSERVACIÓN INICIAL</vt:lpstr>
      <vt:lpstr>CONSERVACIÓN POR NIVELES DE SERVICIO</vt:lpstr>
      <vt:lpstr>CONSERVACIÓN POR NIVELES DE SERVICIO</vt:lpstr>
      <vt:lpstr>OPERACIONES</vt:lpstr>
      <vt:lpstr>Presentación de PowerPoint</vt:lpstr>
      <vt:lpstr>OPERACIONES</vt:lpstr>
      <vt:lpstr>ASISTENCIA AL USUARIO</vt:lpstr>
      <vt:lpstr>Presentación de PowerPoint</vt:lpstr>
      <vt:lpstr>Presentación de PowerPoint</vt:lpstr>
      <vt:lpstr>Presentación de PowerPoint</vt:lpstr>
      <vt:lpstr>DOCUMENTOS DE LICITACION</vt:lpstr>
      <vt:lpstr>Presentación de PowerPoint</vt:lpstr>
      <vt:lpstr>Presentación de PowerPoint</vt:lpstr>
      <vt:lpstr>Presentación de PowerPoint</vt:lpstr>
      <vt:lpstr>Presentación de PowerPoint</vt:lpstr>
      <vt:lpstr>CRONOGRAMA</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“MEJORAMIENTO, REHABILITACION  Y CONSERVACION POR NIVELES DE SERVICIO DEL  CORREDOR VIAL LIMA – CANTA- HUAYLLAY- DV. COCHAMARCA – EMPALME PE-3N”</dc:title>
  <dc:creator>Karen Lissette Romero Gil</dc:creator>
  <cp:lastModifiedBy>Horacio Estrada Vega</cp:lastModifiedBy>
  <cp:revision>532</cp:revision>
  <dcterms:created xsi:type="dcterms:W3CDTF">2013-06-13T15:53:38Z</dcterms:created>
  <dcterms:modified xsi:type="dcterms:W3CDTF">2019-03-19T19:07:24Z</dcterms:modified>
</cp:coreProperties>
</file>