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30"/>
  </p:notesMasterIdLst>
  <p:sldIdLst>
    <p:sldId id="356" r:id="rId2"/>
    <p:sldId id="357" r:id="rId3"/>
    <p:sldId id="355" r:id="rId4"/>
    <p:sldId id="389" r:id="rId5"/>
    <p:sldId id="257" r:id="rId6"/>
    <p:sldId id="375" r:id="rId7"/>
    <p:sldId id="380" r:id="rId8"/>
    <p:sldId id="343" r:id="rId9"/>
    <p:sldId id="359" r:id="rId10"/>
    <p:sldId id="365" r:id="rId11"/>
    <p:sldId id="366" r:id="rId12"/>
    <p:sldId id="367" r:id="rId13"/>
    <p:sldId id="368" r:id="rId14"/>
    <p:sldId id="369" r:id="rId15"/>
    <p:sldId id="302" r:id="rId16"/>
    <p:sldId id="386" r:id="rId17"/>
    <p:sldId id="385" r:id="rId18"/>
    <p:sldId id="382" r:id="rId19"/>
    <p:sldId id="383" r:id="rId20"/>
    <p:sldId id="376" r:id="rId21"/>
    <p:sldId id="381" r:id="rId22"/>
    <p:sldId id="377" r:id="rId23"/>
    <p:sldId id="378" r:id="rId24"/>
    <p:sldId id="379" r:id="rId25"/>
    <p:sldId id="387" r:id="rId26"/>
    <p:sldId id="388" r:id="rId27"/>
    <p:sldId id="373" r:id="rId28"/>
    <p:sldId id="305" r:id="rId29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60000"/>
    <a:srgbClr val="D20000"/>
    <a:srgbClr val="66FFCC"/>
    <a:srgbClr val="FF0066"/>
    <a:srgbClr val="6600CC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91" autoAdjust="0"/>
    <p:restoredTop sz="97371" autoAdjust="0"/>
  </p:normalViewPr>
  <p:slideViewPr>
    <p:cSldViewPr>
      <p:cViewPr>
        <p:scale>
          <a:sx n="100" d="100"/>
          <a:sy n="100" d="100"/>
        </p:scale>
        <p:origin x="-834" y="9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69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E79267-4B4C-4901-A448-5EF5881E0B7B}" type="doc">
      <dgm:prSet loTypeId="urn:diagrams.loki3.com/BracketList+Icon" loCatId="list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es-PE"/>
        </a:p>
      </dgm:t>
    </dgm:pt>
    <dgm:pt modelId="{BFACFC5B-057F-40AC-9741-18F45A3DE826}">
      <dgm:prSet phldrT="[Texto]" custT="1"/>
      <dgm:spPr/>
      <dgm:t>
        <a:bodyPr/>
        <a:lstStyle/>
        <a:p>
          <a:r>
            <a:rPr lang="es-PE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OOI</a:t>
          </a:r>
          <a:endParaRPr lang="es-PE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0B05BAF4-228D-467A-B0FE-D6FA1108AD9B}" type="parTrans" cxnId="{50038733-BD58-45F6-B942-62336BDF30BF}">
      <dgm:prSet/>
      <dgm:spPr/>
      <dgm:t>
        <a:bodyPr/>
        <a:lstStyle/>
        <a:p>
          <a:endParaRPr lang="es-PE" sz="1600">
            <a:latin typeface="Arial" pitchFamily="34" charset="0"/>
            <a:cs typeface="Arial" pitchFamily="34" charset="0"/>
          </a:endParaRPr>
        </a:p>
      </dgm:t>
    </dgm:pt>
    <dgm:pt modelId="{5423F1AF-26C7-446C-B6FD-2196714D80BA}" type="sibTrans" cxnId="{50038733-BD58-45F6-B942-62336BDF30BF}">
      <dgm:prSet/>
      <dgm:spPr/>
      <dgm:t>
        <a:bodyPr/>
        <a:lstStyle/>
        <a:p>
          <a:endParaRPr lang="es-PE" sz="1600">
            <a:latin typeface="Arial" pitchFamily="34" charset="0"/>
            <a:cs typeface="Arial" pitchFamily="34" charset="0"/>
          </a:endParaRPr>
        </a:p>
      </dgm:t>
    </dgm:pt>
    <dgm:pt modelId="{C2C24782-F6F6-47E2-85CB-0C346745D761}">
      <dgm:prSet phldrT="[Texto]" custT="1"/>
      <dgm:spPr/>
      <dgm:t>
        <a:bodyPr/>
        <a:lstStyle/>
        <a:p>
          <a:r>
            <a:rPr lang="es-PE" sz="1200" b="1" smtClean="0">
              <a:latin typeface="Arial" pitchFamily="34" charset="0"/>
              <a:cs typeface="Arial" pitchFamily="34" charset="0"/>
            </a:rPr>
            <a:t>«OBRAS OBLIGATORIAS INICIALES»</a:t>
          </a:r>
          <a:endParaRPr lang="es-PE" sz="1200" dirty="0">
            <a:latin typeface="Arial" pitchFamily="34" charset="0"/>
            <a:cs typeface="Arial" pitchFamily="34" charset="0"/>
          </a:endParaRPr>
        </a:p>
      </dgm:t>
    </dgm:pt>
    <dgm:pt modelId="{E2A33CE6-DBA9-4904-BB3C-BAAC4F8A110B}" type="parTrans" cxnId="{BA04AC33-2359-486B-8A0A-5FF84387BBAA}">
      <dgm:prSet/>
      <dgm:spPr/>
      <dgm:t>
        <a:bodyPr/>
        <a:lstStyle/>
        <a:p>
          <a:endParaRPr lang="es-PE" sz="1600">
            <a:latin typeface="Arial" pitchFamily="34" charset="0"/>
            <a:cs typeface="Arial" pitchFamily="34" charset="0"/>
          </a:endParaRPr>
        </a:p>
      </dgm:t>
    </dgm:pt>
    <dgm:pt modelId="{0E40EBD0-F3E5-470C-B872-BCD324F442EF}" type="sibTrans" cxnId="{BA04AC33-2359-486B-8A0A-5FF84387BBAA}">
      <dgm:prSet/>
      <dgm:spPr/>
      <dgm:t>
        <a:bodyPr/>
        <a:lstStyle/>
        <a:p>
          <a:endParaRPr lang="es-PE" sz="1600">
            <a:latin typeface="Arial" pitchFamily="34" charset="0"/>
            <a:cs typeface="Arial" pitchFamily="34" charset="0"/>
          </a:endParaRPr>
        </a:p>
      </dgm:t>
    </dgm:pt>
    <dgm:pt modelId="{F49D0B81-ED97-4523-B3AE-2B6912A725BE}">
      <dgm:prSet phldrT="[Texto]" custT="1"/>
      <dgm:spPr/>
      <dgm:t>
        <a:bodyPr/>
        <a:lstStyle/>
        <a:p>
          <a:r>
            <a:rPr lang="es-PE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OOP</a:t>
          </a:r>
          <a:endParaRPr lang="es-PE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E67B4BB2-4717-4406-B9CF-8460752F3F69}" type="parTrans" cxnId="{AB3BC6FF-F396-42A9-970A-F5FD7E3764D7}">
      <dgm:prSet/>
      <dgm:spPr/>
      <dgm:t>
        <a:bodyPr/>
        <a:lstStyle/>
        <a:p>
          <a:endParaRPr lang="es-PE" sz="1600">
            <a:latin typeface="Arial" pitchFamily="34" charset="0"/>
            <a:cs typeface="Arial" pitchFamily="34" charset="0"/>
          </a:endParaRPr>
        </a:p>
      </dgm:t>
    </dgm:pt>
    <dgm:pt modelId="{064116F2-2186-4F50-850D-2CFE5E2A7322}" type="sibTrans" cxnId="{AB3BC6FF-F396-42A9-970A-F5FD7E3764D7}">
      <dgm:prSet/>
      <dgm:spPr/>
      <dgm:t>
        <a:bodyPr/>
        <a:lstStyle/>
        <a:p>
          <a:endParaRPr lang="es-PE" sz="1600">
            <a:latin typeface="Arial" pitchFamily="34" charset="0"/>
            <a:cs typeface="Arial" pitchFamily="34" charset="0"/>
          </a:endParaRPr>
        </a:p>
      </dgm:t>
    </dgm:pt>
    <dgm:pt modelId="{64B71FB9-05A9-45AD-AC95-418E27B54F4E}">
      <dgm:prSet phldrT="[Texto]" custT="1"/>
      <dgm:spPr/>
      <dgm:t>
        <a:bodyPr/>
        <a:lstStyle/>
        <a:p>
          <a:r>
            <a:rPr lang="es-PE" sz="1200" b="1" dirty="0" smtClean="0">
              <a:latin typeface="Arial" pitchFamily="34" charset="0"/>
              <a:cs typeface="Arial" pitchFamily="34" charset="0"/>
            </a:rPr>
            <a:t>«OBRAS OBLIGATORIAS PROGRAMADAS» </a:t>
          </a:r>
          <a:r>
            <a:rPr lang="es-PE" sz="1200" dirty="0" smtClean="0">
              <a:latin typeface="Arial" pitchFamily="34" charset="0"/>
              <a:cs typeface="Arial" pitchFamily="34" charset="0"/>
            </a:rPr>
            <a:t>facilita el cumplimiento de los indicadores estándares</a:t>
          </a:r>
          <a:endParaRPr lang="es-PE" sz="1200" dirty="0">
            <a:latin typeface="Arial" pitchFamily="34" charset="0"/>
            <a:cs typeface="Arial" pitchFamily="34" charset="0"/>
          </a:endParaRPr>
        </a:p>
      </dgm:t>
    </dgm:pt>
    <dgm:pt modelId="{21C866DE-8CD1-405E-935B-E80A33A0D019}" type="parTrans" cxnId="{D9D86F34-364A-422A-9A2C-7624C3DD0EBD}">
      <dgm:prSet/>
      <dgm:spPr/>
      <dgm:t>
        <a:bodyPr/>
        <a:lstStyle/>
        <a:p>
          <a:endParaRPr lang="es-PE" sz="1600">
            <a:latin typeface="Arial" pitchFamily="34" charset="0"/>
            <a:cs typeface="Arial" pitchFamily="34" charset="0"/>
          </a:endParaRPr>
        </a:p>
      </dgm:t>
    </dgm:pt>
    <dgm:pt modelId="{483F2801-607A-4A0D-A783-D0102A48818B}" type="sibTrans" cxnId="{D9D86F34-364A-422A-9A2C-7624C3DD0EBD}">
      <dgm:prSet/>
      <dgm:spPr/>
      <dgm:t>
        <a:bodyPr/>
        <a:lstStyle/>
        <a:p>
          <a:endParaRPr lang="es-PE" sz="1600">
            <a:latin typeface="Arial" pitchFamily="34" charset="0"/>
            <a:cs typeface="Arial" pitchFamily="34" charset="0"/>
          </a:endParaRPr>
        </a:p>
      </dgm:t>
    </dgm:pt>
    <dgm:pt modelId="{CE5124BD-4490-4CD3-AB83-8A93F9AAFBBF}">
      <dgm:prSet phldrT="[Texto]" custT="1"/>
      <dgm:spPr/>
      <dgm:t>
        <a:bodyPr/>
        <a:lstStyle/>
        <a:p>
          <a:r>
            <a:rPr lang="es-PE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CNS</a:t>
          </a:r>
          <a:endParaRPr lang="es-PE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B1CB7E26-43DD-4818-91F7-3D157D0C896A}" type="parTrans" cxnId="{39D3A209-4C33-40A3-8E4C-90EBBC72A586}">
      <dgm:prSet/>
      <dgm:spPr/>
      <dgm:t>
        <a:bodyPr/>
        <a:lstStyle/>
        <a:p>
          <a:endParaRPr lang="es-PE" sz="1600">
            <a:latin typeface="Arial" pitchFamily="34" charset="0"/>
            <a:cs typeface="Arial" pitchFamily="34" charset="0"/>
          </a:endParaRPr>
        </a:p>
      </dgm:t>
    </dgm:pt>
    <dgm:pt modelId="{6F0BA6CA-09D3-48B4-B166-383D51BD81E0}" type="sibTrans" cxnId="{39D3A209-4C33-40A3-8E4C-90EBBC72A586}">
      <dgm:prSet/>
      <dgm:spPr/>
      <dgm:t>
        <a:bodyPr/>
        <a:lstStyle/>
        <a:p>
          <a:endParaRPr lang="es-PE" sz="1600">
            <a:latin typeface="Arial" pitchFamily="34" charset="0"/>
            <a:cs typeface="Arial" pitchFamily="34" charset="0"/>
          </a:endParaRPr>
        </a:p>
      </dgm:t>
    </dgm:pt>
    <dgm:pt modelId="{D115B377-464D-4120-B65F-8EE3762625B6}">
      <dgm:prSet phldrT="[Texto]" custT="1"/>
      <dgm:spPr/>
      <dgm:t>
        <a:bodyPr/>
        <a:lstStyle/>
        <a:p>
          <a:r>
            <a:rPr lang="es-PE" sz="1200" b="1" dirty="0" smtClean="0">
              <a:latin typeface="Arial" pitchFamily="34" charset="0"/>
              <a:cs typeface="Arial" pitchFamily="34" charset="0"/>
            </a:rPr>
            <a:t>«CONSERVACIÓN POR NIVELES DE SERVICIO»</a:t>
          </a:r>
          <a:endParaRPr lang="es-PE" sz="1200" dirty="0">
            <a:latin typeface="Arial" pitchFamily="34" charset="0"/>
            <a:cs typeface="Arial" pitchFamily="34" charset="0"/>
          </a:endParaRPr>
        </a:p>
      </dgm:t>
    </dgm:pt>
    <dgm:pt modelId="{19DDED0A-0970-4351-B208-D9D103D223E7}" type="parTrans" cxnId="{30A624FA-3E48-43ED-BD53-51CF578C2D75}">
      <dgm:prSet/>
      <dgm:spPr/>
      <dgm:t>
        <a:bodyPr/>
        <a:lstStyle/>
        <a:p>
          <a:endParaRPr lang="es-PE" sz="1600">
            <a:latin typeface="Arial" pitchFamily="34" charset="0"/>
            <a:cs typeface="Arial" pitchFamily="34" charset="0"/>
          </a:endParaRPr>
        </a:p>
      </dgm:t>
    </dgm:pt>
    <dgm:pt modelId="{E7E0615F-2BF8-4A78-8077-15CBEA3B0D79}" type="sibTrans" cxnId="{30A624FA-3E48-43ED-BD53-51CF578C2D75}">
      <dgm:prSet/>
      <dgm:spPr/>
      <dgm:t>
        <a:bodyPr/>
        <a:lstStyle/>
        <a:p>
          <a:endParaRPr lang="es-PE" sz="1600">
            <a:latin typeface="Arial" pitchFamily="34" charset="0"/>
            <a:cs typeface="Arial" pitchFamily="34" charset="0"/>
          </a:endParaRPr>
        </a:p>
      </dgm:t>
    </dgm:pt>
    <dgm:pt modelId="{1F881882-C3F1-4E29-B3E8-F623A8248802}">
      <dgm:prSet phldrT="[Texto]" custT="1"/>
      <dgm:spPr/>
      <dgm:t>
        <a:bodyPr/>
        <a:lstStyle/>
        <a:p>
          <a:r>
            <a:rPr lang="es-PE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AE</a:t>
          </a:r>
          <a:endParaRPr lang="es-PE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5466FA49-54DD-485D-A804-C8042E580CFA}" type="parTrans" cxnId="{896B5454-BE1D-4F3C-A54C-A6DD07B7730D}">
      <dgm:prSet/>
      <dgm:spPr/>
      <dgm:t>
        <a:bodyPr/>
        <a:lstStyle/>
        <a:p>
          <a:endParaRPr lang="es-PE" sz="1600">
            <a:latin typeface="Arial" pitchFamily="34" charset="0"/>
            <a:cs typeface="Arial" pitchFamily="34" charset="0"/>
          </a:endParaRPr>
        </a:p>
      </dgm:t>
    </dgm:pt>
    <dgm:pt modelId="{E0B7A30E-05BC-4314-9A91-5209A9A72898}" type="sibTrans" cxnId="{896B5454-BE1D-4F3C-A54C-A6DD07B7730D}">
      <dgm:prSet/>
      <dgm:spPr/>
      <dgm:t>
        <a:bodyPr/>
        <a:lstStyle/>
        <a:p>
          <a:endParaRPr lang="es-PE" sz="1600">
            <a:latin typeface="Arial" pitchFamily="34" charset="0"/>
            <a:cs typeface="Arial" pitchFamily="34" charset="0"/>
          </a:endParaRPr>
        </a:p>
      </dgm:t>
    </dgm:pt>
    <dgm:pt modelId="{CC4B3824-F96B-4399-AA75-D8F9C61AE4A6}">
      <dgm:prSet phldrT="[Texto]" custT="1"/>
      <dgm:spPr/>
      <dgm:t>
        <a:bodyPr/>
        <a:lstStyle/>
        <a:p>
          <a:r>
            <a:rPr lang="es-PE" sz="1200" b="1" dirty="0" smtClean="0">
              <a:latin typeface="Arial" pitchFamily="34" charset="0"/>
              <a:cs typeface="Arial" pitchFamily="34" charset="0"/>
            </a:rPr>
            <a:t>«ATENCIONES ESPECIALES» </a:t>
          </a:r>
          <a:r>
            <a:rPr lang="es-PE" sz="1200" dirty="0" smtClean="0">
              <a:latin typeface="Arial" pitchFamily="34" charset="0"/>
              <a:cs typeface="Arial" pitchFamily="34" charset="0"/>
            </a:rPr>
            <a:t>Atención de emergencias Viales y mitigación de riesgos potenciales que afecte la transitabilidad del corredor.</a:t>
          </a:r>
          <a:endParaRPr lang="es-PE" sz="1200" dirty="0">
            <a:latin typeface="Arial" pitchFamily="34" charset="0"/>
            <a:cs typeface="Arial" pitchFamily="34" charset="0"/>
          </a:endParaRPr>
        </a:p>
      </dgm:t>
    </dgm:pt>
    <dgm:pt modelId="{0C5DDDD4-F8E2-4304-B194-633619F0CB83}" type="parTrans" cxnId="{952C66F8-08CA-4342-ABC7-C1821E6A91B3}">
      <dgm:prSet/>
      <dgm:spPr/>
      <dgm:t>
        <a:bodyPr/>
        <a:lstStyle/>
        <a:p>
          <a:endParaRPr lang="es-PE" sz="1600">
            <a:latin typeface="Arial" pitchFamily="34" charset="0"/>
            <a:cs typeface="Arial" pitchFamily="34" charset="0"/>
          </a:endParaRPr>
        </a:p>
      </dgm:t>
    </dgm:pt>
    <dgm:pt modelId="{E3DE74E8-689E-47ED-8013-931EADC9C6CD}" type="sibTrans" cxnId="{952C66F8-08CA-4342-ABC7-C1821E6A91B3}">
      <dgm:prSet/>
      <dgm:spPr/>
      <dgm:t>
        <a:bodyPr/>
        <a:lstStyle/>
        <a:p>
          <a:endParaRPr lang="es-PE" sz="1600">
            <a:latin typeface="Arial" pitchFamily="34" charset="0"/>
            <a:cs typeface="Arial" pitchFamily="34" charset="0"/>
          </a:endParaRPr>
        </a:p>
      </dgm:t>
    </dgm:pt>
    <dgm:pt modelId="{16E65D9F-C6A7-486C-AD93-C871ADA250F0}">
      <dgm:prSet phldrT="[Texto]" custT="1"/>
      <dgm:spPr/>
      <dgm:t>
        <a:bodyPr/>
        <a:lstStyle/>
        <a:p>
          <a:r>
            <a:rPr lang="es-PE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OOC</a:t>
          </a:r>
          <a:endParaRPr lang="es-PE" sz="1600" dirty="0">
            <a:latin typeface="Arial" pitchFamily="34" charset="0"/>
            <a:cs typeface="Arial" pitchFamily="34" charset="0"/>
          </a:endParaRPr>
        </a:p>
      </dgm:t>
    </dgm:pt>
    <dgm:pt modelId="{5F48E86E-903E-42AB-BE3E-B048EEC70A55}" type="parTrans" cxnId="{16AE6DB0-B527-4492-AB65-1C3E6C4188E9}">
      <dgm:prSet/>
      <dgm:spPr/>
      <dgm:t>
        <a:bodyPr/>
        <a:lstStyle/>
        <a:p>
          <a:endParaRPr lang="es-PE" sz="1600">
            <a:latin typeface="Arial" pitchFamily="34" charset="0"/>
            <a:cs typeface="Arial" pitchFamily="34" charset="0"/>
          </a:endParaRPr>
        </a:p>
      </dgm:t>
    </dgm:pt>
    <dgm:pt modelId="{DCCEBAC6-D974-4890-9E5A-8D688D341774}" type="sibTrans" cxnId="{16AE6DB0-B527-4492-AB65-1C3E6C4188E9}">
      <dgm:prSet/>
      <dgm:spPr/>
      <dgm:t>
        <a:bodyPr/>
        <a:lstStyle/>
        <a:p>
          <a:endParaRPr lang="es-PE" sz="1600">
            <a:latin typeface="Arial" pitchFamily="34" charset="0"/>
            <a:cs typeface="Arial" pitchFamily="34" charset="0"/>
          </a:endParaRPr>
        </a:p>
      </dgm:t>
    </dgm:pt>
    <dgm:pt modelId="{4C44754A-A8D7-4E49-80FA-5BA24E6D250D}">
      <dgm:prSet phldrT="[Texto]" custT="1"/>
      <dgm:spPr/>
      <dgm:t>
        <a:bodyPr/>
        <a:lstStyle/>
        <a:p>
          <a:r>
            <a:rPr lang="es-PE" sz="1200" b="1" dirty="0" smtClean="0">
              <a:latin typeface="Arial" pitchFamily="34" charset="0"/>
              <a:cs typeface="Arial" pitchFamily="34" charset="0"/>
            </a:rPr>
            <a:t>«OBRAS OBLIGATORIAS COMPLEMENTARIAS» </a:t>
          </a:r>
          <a:r>
            <a:rPr lang="es-PE" sz="1200" dirty="0" smtClean="0">
              <a:latin typeface="Arial" pitchFamily="34" charset="0"/>
              <a:cs typeface="Arial" pitchFamily="34" charset="0"/>
            </a:rPr>
            <a:t>Construcción de 02 Pesajes y 02 Peajes.</a:t>
          </a:r>
          <a:endParaRPr lang="es-PE" sz="1200" dirty="0">
            <a:latin typeface="Arial" pitchFamily="34" charset="0"/>
            <a:cs typeface="Arial" pitchFamily="34" charset="0"/>
          </a:endParaRPr>
        </a:p>
      </dgm:t>
    </dgm:pt>
    <dgm:pt modelId="{0287579E-DA83-42C0-9C4F-EBE0E6D25326}" type="parTrans" cxnId="{49B3CA8F-5614-4627-ACD8-7603A171CA7D}">
      <dgm:prSet/>
      <dgm:spPr/>
      <dgm:t>
        <a:bodyPr/>
        <a:lstStyle/>
        <a:p>
          <a:endParaRPr lang="es-PE" sz="1600">
            <a:latin typeface="Arial" pitchFamily="34" charset="0"/>
            <a:cs typeface="Arial" pitchFamily="34" charset="0"/>
          </a:endParaRPr>
        </a:p>
      </dgm:t>
    </dgm:pt>
    <dgm:pt modelId="{F8C7D034-D1FF-4E52-95FD-63405E5FFDD1}" type="sibTrans" cxnId="{49B3CA8F-5614-4627-ACD8-7603A171CA7D}">
      <dgm:prSet/>
      <dgm:spPr/>
      <dgm:t>
        <a:bodyPr/>
        <a:lstStyle/>
        <a:p>
          <a:endParaRPr lang="es-PE" sz="1600">
            <a:latin typeface="Arial" pitchFamily="34" charset="0"/>
            <a:cs typeface="Arial" pitchFamily="34" charset="0"/>
          </a:endParaRPr>
        </a:p>
      </dgm:t>
    </dgm:pt>
    <dgm:pt modelId="{26DF44DE-2E57-47DB-B68B-2DD1AA5430A4}">
      <dgm:prSet phldrT="[Texto]" custT="1"/>
      <dgm:spPr/>
      <dgm:t>
        <a:bodyPr/>
        <a:lstStyle/>
        <a:p>
          <a:r>
            <a:rPr lang="es-PE" sz="1200" dirty="0" smtClean="0">
              <a:latin typeface="Arial" pitchFamily="34" charset="0"/>
              <a:cs typeface="Arial" pitchFamily="34" charset="0"/>
            </a:rPr>
            <a:t>Tipo II: Huayllay – </a:t>
          </a:r>
          <a:r>
            <a:rPr lang="es-PE" sz="1200" dirty="0" err="1" smtClean="0">
              <a:latin typeface="Arial" pitchFamily="34" charset="0"/>
              <a:cs typeface="Arial" pitchFamily="34" charset="0"/>
            </a:rPr>
            <a:t>Dv</a:t>
          </a:r>
          <a:r>
            <a:rPr lang="es-PE" sz="1200" dirty="0" smtClean="0">
              <a:latin typeface="Arial" pitchFamily="34" charset="0"/>
              <a:cs typeface="Arial" pitchFamily="34" charset="0"/>
            </a:rPr>
            <a:t>. Cochamarca – Emp. PE3N, alcanzar las exigencias de los estándares.</a:t>
          </a:r>
          <a:endParaRPr lang="es-PE" sz="1200" dirty="0">
            <a:latin typeface="Arial" pitchFamily="34" charset="0"/>
            <a:cs typeface="Arial" pitchFamily="34" charset="0"/>
          </a:endParaRPr>
        </a:p>
      </dgm:t>
    </dgm:pt>
    <dgm:pt modelId="{DCB2F5DD-0024-4A88-80E1-C2F88C99EBC5}" type="parTrans" cxnId="{82130B80-AF66-433C-9B2D-BB3FBAB68CC3}">
      <dgm:prSet/>
      <dgm:spPr/>
      <dgm:t>
        <a:bodyPr/>
        <a:lstStyle/>
        <a:p>
          <a:endParaRPr lang="es-PE" sz="1800"/>
        </a:p>
      </dgm:t>
    </dgm:pt>
    <dgm:pt modelId="{332583B1-E84E-4147-AE23-0E963C477B0D}" type="sibTrans" cxnId="{82130B80-AF66-433C-9B2D-BB3FBAB68CC3}">
      <dgm:prSet/>
      <dgm:spPr/>
      <dgm:t>
        <a:bodyPr/>
        <a:lstStyle/>
        <a:p>
          <a:endParaRPr lang="es-PE" sz="1800"/>
        </a:p>
      </dgm:t>
    </dgm:pt>
    <dgm:pt modelId="{C1878852-9B2A-4AA7-88E3-1D7959B14E16}">
      <dgm:prSet phldrT="[Texto]" custT="1"/>
      <dgm:spPr/>
      <dgm:t>
        <a:bodyPr/>
        <a:lstStyle/>
        <a:p>
          <a:r>
            <a:rPr lang="es-PE" sz="1200" dirty="0" smtClean="0">
              <a:latin typeface="Arial" pitchFamily="34" charset="0"/>
              <a:cs typeface="Arial" pitchFamily="34" charset="0"/>
            </a:rPr>
            <a:t>Lima – Canta, alcanzar y mantener los indicadores de conservación</a:t>
          </a:r>
          <a:endParaRPr lang="es-PE" sz="1200" dirty="0">
            <a:latin typeface="Arial" pitchFamily="34" charset="0"/>
            <a:cs typeface="Arial" pitchFamily="34" charset="0"/>
          </a:endParaRPr>
        </a:p>
      </dgm:t>
    </dgm:pt>
    <dgm:pt modelId="{7A4ADD8F-7DEC-4563-A63E-E01AD183699C}" type="parTrans" cxnId="{EDFC3B3C-9C16-4075-973C-D229F7916C1C}">
      <dgm:prSet/>
      <dgm:spPr/>
      <dgm:t>
        <a:bodyPr/>
        <a:lstStyle/>
        <a:p>
          <a:endParaRPr lang="es-PE" sz="1800"/>
        </a:p>
      </dgm:t>
    </dgm:pt>
    <dgm:pt modelId="{C0C6C345-ED31-46DE-81AB-CAC5AC0ECEF2}" type="sibTrans" cxnId="{EDFC3B3C-9C16-4075-973C-D229F7916C1C}">
      <dgm:prSet/>
      <dgm:spPr/>
      <dgm:t>
        <a:bodyPr/>
        <a:lstStyle/>
        <a:p>
          <a:endParaRPr lang="es-PE" sz="1800"/>
        </a:p>
      </dgm:t>
    </dgm:pt>
    <dgm:pt modelId="{080CCDE7-EC56-474F-A3B9-DB7BDA0773AF}">
      <dgm:prSet phldrT="[Texto]" custT="1"/>
      <dgm:spPr/>
      <dgm:t>
        <a:bodyPr/>
        <a:lstStyle/>
        <a:p>
          <a:r>
            <a:rPr lang="es-PE" sz="1200" dirty="0" smtClean="0">
              <a:latin typeface="Arial" pitchFamily="34" charset="0"/>
              <a:cs typeface="Arial" pitchFamily="34" charset="0"/>
            </a:rPr>
            <a:t>Canta -Huayllay – Emp. PE-3N, mantener los indicadores de conservación.</a:t>
          </a:r>
          <a:endParaRPr lang="es-PE" sz="1200" dirty="0">
            <a:latin typeface="Arial" pitchFamily="34" charset="0"/>
            <a:cs typeface="Arial" pitchFamily="34" charset="0"/>
          </a:endParaRPr>
        </a:p>
      </dgm:t>
    </dgm:pt>
    <dgm:pt modelId="{73B8868C-672F-410C-A6C9-FC951E8F41A3}" type="parTrans" cxnId="{9DA4D88B-453D-44CA-9F62-6781566437DE}">
      <dgm:prSet/>
      <dgm:spPr/>
      <dgm:t>
        <a:bodyPr/>
        <a:lstStyle/>
        <a:p>
          <a:endParaRPr lang="es-PE" sz="1800"/>
        </a:p>
      </dgm:t>
    </dgm:pt>
    <dgm:pt modelId="{BBD2AA90-163F-48C4-9B7F-9BACAAB4B4CA}" type="sibTrans" cxnId="{9DA4D88B-453D-44CA-9F62-6781566437DE}">
      <dgm:prSet/>
      <dgm:spPr/>
      <dgm:t>
        <a:bodyPr/>
        <a:lstStyle/>
        <a:p>
          <a:endParaRPr lang="es-PE" sz="1800"/>
        </a:p>
      </dgm:t>
    </dgm:pt>
    <dgm:pt modelId="{DC0BA7F2-7A43-4507-B2CC-34B31F358919}">
      <dgm:prSet phldrT="[Texto]" custT="1"/>
      <dgm:spPr/>
      <dgm:t>
        <a:bodyPr/>
        <a:lstStyle/>
        <a:p>
          <a:r>
            <a:rPr lang="es-PE" sz="1200" dirty="0" smtClean="0">
              <a:latin typeface="Arial" pitchFamily="34" charset="0"/>
              <a:cs typeface="Arial" pitchFamily="34" charset="0"/>
            </a:rPr>
            <a:t>Tipo I: Canta – Huayllay, mejorar las condiciones de la  vía.</a:t>
          </a:r>
          <a:endParaRPr lang="es-PE" sz="1200" dirty="0">
            <a:latin typeface="Arial" pitchFamily="34" charset="0"/>
            <a:cs typeface="Arial" pitchFamily="34" charset="0"/>
          </a:endParaRPr>
        </a:p>
      </dgm:t>
    </dgm:pt>
    <dgm:pt modelId="{331FFA99-CAB0-4EE5-B686-E40F3E159805}" type="sibTrans" cxnId="{C7A36835-DE7A-47CD-811A-664F7D416C6A}">
      <dgm:prSet/>
      <dgm:spPr/>
      <dgm:t>
        <a:bodyPr/>
        <a:lstStyle/>
        <a:p>
          <a:endParaRPr lang="es-PE" sz="1800"/>
        </a:p>
      </dgm:t>
    </dgm:pt>
    <dgm:pt modelId="{DC0B96AB-EF1C-46AB-8320-3821DCF8CC4D}" type="parTrans" cxnId="{C7A36835-DE7A-47CD-811A-664F7D416C6A}">
      <dgm:prSet/>
      <dgm:spPr/>
      <dgm:t>
        <a:bodyPr/>
        <a:lstStyle/>
        <a:p>
          <a:endParaRPr lang="es-PE" sz="1800"/>
        </a:p>
      </dgm:t>
    </dgm:pt>
    <dgm:pt modelId="{84F0B47C-4BC0-4B7D-BCF8-89121D41B252}" type="pres">
      <dgm:prSet presAssocID="{E9E79267-4B4C-4901-A448-5EF5881E0B7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E"/>
        </a:p>
      </dgm:t>
    </dgm:pt>
    <dgm:pt modelId="{F5225620-00C9-416C-A2CA-76197C7BA4E7}" type="pres">
      <dgm:prSet presAssocID="{BFACFC5B-057F-40AC-9741-18F45A3DE826}" presName="linNode" presStyleCnt="0"/>
      <dgm:spPr/>
      <dgm:t>
        <a:bodyPr/>
        <a:lstStyle/>
        <a:p>
          <a:endParaRPr lang="es-PE"/>
        </a:p>
      </dgm:t>
    </dgm:pt>
    <dgm:pt modelId="{711FAE0C-98D9-467C-89B2-240CC78BDA5E}" type="pres">
      <dgm:prSet presAssocID="{BFACFC5B-057F-40AC-9741-18F45A3DE826}" presName="parTx" presStyleLbl="revTx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57E82B93-2119-4A75-84EA-7CB1D35402E2}" type="pres">
      <dgm:prSet presAssocID="{BFACFC5B-057F-40AC-9741-18F45A3DE826}" presName="bracket" presStyleLbl="parChTrans1D1" presStyleIdx="0" presStyleCnt="5"/>
      <dgm:spPr/>
      <dgm:t>
        <a:bodyPr/>
        <a:lstStyle/>
        <a:p>
          <a:endParaRPr lang="es-PE"/>
        </a:p>
      </dgm:t>
    </dgm:pt>
    <dgm:pt modelId="{69284396-35FE-4A79-AEC3-F75F4BC1AD32}" type="pres">
      <dgm:prSet presAssocID="{BFACFC5B-057F-40AC-9741-18F45A3DE826}" presName="spH" presStyleCnt="0"/>
      <dgm:spPr/>
      <dgm:t>
        <a:bodyPr/>
        <a:lstStyle/>
        <a:p>
          <a:endParaRPr lang="es-PE"/>
        </a:p>
      </dgm:t>
    </dgm:pt>
    <dgm:pt modelId="{99D179B6-25B0-4C77-AB52-5E28A2BCDBBD}" type="pres">
      <dgm:prSet presAssocID="{BFACFC5B-057F-40AC-9741-18F45A3DE826}" presName="des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098BBC7A-1B83-4AE9-A9A7-E9D18F38A83B}" type="pres">
      <dgm:prSet presAssocID="{5423F1AF-26C7-446C-B6FD-2196714D80BA}" presName="spV" presStyleCnt="0"/>
      <dgm:spPr/>
      <dgm:t>
        <a:bodyPr/>
        <a:lstStyle/>
        <a:p>
          <a:endParaRPr lang="es-PE"/>
        </a:p>
      </dgm:t>
    </dgm:pt>
    <dgm:pt modelId="{EAE654AA-C71E-4C48-A2AE-A0F2F1452BBC}" type="pres">
      <dgm:prSet presAssocID="{F49D0B81-ED97-4523-B3AE-2B6912A725BE}" presName="linNode" presStyleCnt="0"/>
      <dgm:spPr/>
      <dgm:t>
        <a:bodyPr/>
        <a:lstStyle/>
        <a:p>
          <a:endParaRPr lang="es-PE"/>
        </a:p>
      </dgm:t>
    </dgm:pt>
    <dgm:pt modelId="{BC0E08AF-76E3-4D85-9887-6195C166DFBC}" type="pres">
      <dgm:prSet presAssocID="{F49D0B81-ED97-4523-B3AE-2B6912A725BE}" presName="parTx" presStyleLbl="revTx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4DDC7F9C-6FF3-4A14-B162-061FE255E286}" type="pres">
      <dgm:prSet presAssocID="{F49D0B81-ED97-4523-B3AE-2B6912A725BE}" presName="bracket" presStyleLbl="parChTrans1D1" presStyleIdx="1" presStyleCnt="5"/>
      <dgm:spPr/>
      <dgm:t>
        <a:bodyPr/>
        <a:lstStyle/>
        <a:p>
          <a:endParaRPr lang="es-PE"/>
        </a:p>
      </dgm:t>
    </dgm:pt>
    <dgm:pt modelId="{C43D3A1A-413D-40F4-851F-21293F30122D}" type="pres">
      <dgm:prSet presAssocID="{F49D0B81-ED97-4523-B3AE-2B6912A725BE}" presName="spH" presStyleCnt="0"/>
      <dgm:spPr/>
      <dgm:t>
        <a:bodyPr/>
        <a:lstStyle/>
        <a:p>
          <a:endParaRPr lang="es-PE"/>
        </a:p>
      </dgm:t>
    </dgm:pt>
    <dgm:pt modelId="{07D084FE-44A9-4ED6-943E-5C7E58746F42}" type="pres">
      <dgm:prSet presAssocID="{F49D0B81-ED97-4523-B3AE-2B6912A725BE}" presName="desTx" presStyleLbl="node1" presStyleIdx="1" presStyleCnt="5" custLinFactNeighborX="19369" custLinFactNeighborY="-621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AE2C50B3-3E1F-49BA-B8E0-E131DB233980}" type="pres">
      <dgm:prSet presAssocID="{064116F2-2186-4F50-850D-2CFE5E2A7322}" presName="spV" presStyleCnt="0"/>
      <dgm:spPr/>
      <dgm:t>
        <a:bodyPr/>
        <a:lstStyle/>
        <a:p>
          <a:endParaRPr lang="es-PE"/>
        </a:p>
      </dgm:t>
    </dgm:pt>
    <dgm:pt modelId="{C5715B26-DC95-4971-B67D-2228A40A8EFC}" type="pres">
      <dgm:prSet presAssocID="{CE5124BD-4490-4CD3-AB83-8A93F9AAFBBF}" presName="linNode" presStyleCnt="0"/>
      <dgm:spPr/>
      <dgm:t>
        <a:bodyPr/>
        <a:lstStyle/>
        <a:p>
          <a:endParaRPr lang="es-PE"/>
        </a:p>
      </dgm:t>
    </dgm:pt>
    <dgm:pt modelId="{983C2217-A4E7-4841-9BFE-871047A0FEA0}" type="pres">
      <dgm:prSet presAssocID="{CE5124BD-4490-4CD3-AB83-8A93F9AAFBBF}" presName="parTx" presStyleLbl="revTx" presStyleIdx="2" presStyleCnt="5" custLinFactNeighborX="13703" custLinFactNeighborY="-4497">
        <dgm:presLayoutVars>
          <dgm:chMax val="1"/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2177E4F1-9E68-4422-8947-E8269472BD4D}" type="pres">
      <dgm:prSet presAssocID="{CE5124BD-4490-4CD3-AB83-8A93F9AAFBBF}" presName="bracket" presStyleLbl="parChTrans1D1" presStyleIdx="2" presStyleCnt="5"/>
      <dgm:spPr/>
      <dgm:t>
        <a:bodyPr/>
        <a:lstStyle/>
        <a:p>
          <a:endParaRPr lang="es-PE"/>
        </a:p>
      </dgm:t>
    </dgm:pt>
    <dgm:pt modelId="{0BCAD190-D17C-469B-9C08-7493C26E00F5}" type="pres">
      <dgm:prSet presAssocID="{CE5124BD-4490-4CD3-AB83-8A93F9AAFBBF}" presName="spH" presStyleCnt="0"/>
      <dgm:spPr/>
      <dgm:t>
        <a:bodyPr/>
        <a:lstStyle/>
        <a:p>
          <a:endParaRPr lang="es-PE"/>
        </a:p>
      </dgm:t>
    </dgm:pt>
    <dgm:pt modelId="{7AFF33E5-A96E-4ECF-94ED-CE94C61387E9}" type="pres">
      <dgm:prSet presAssocID="{CE5124BD-4490-4CD3-AB83-8A93F9AAFBBF}" presName="des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43564283-8271-494A-844A-E9E4B6BB578A}" type="pres">
      <dgm:prSet presAssocID="{6F0BA6CA-09D3-48B4-B166-383D51BD81E0}" presName="spV" presStyleCnt="0"/>
      <dgm:spPr/>
      <dgm:t>
        <a:bodyPr/>
        <a:lstStyle/>
        <a:p>
          <a:endParaRPr lang="es-PE"/>
        </a:p>
      </dgm:t>
    </dgm:pt>
    <dgm:pt modelId="{733843EF-8DC4-4578-A625-F1A4CD11713F}" type="pres">
      <dgm:prSet presAssocID="{16E65D9F-C6A7-486C-AD93-C871ADA250F0}" presName="linNode" presStyleCnt="0"/>
      <dgm:spPr/>
      <dgm:t>
        <a:bodyPr/>
        <a:lstStyle/>
        <a:p>
          <a:endParaRPr lang="es-PE"/>
        </a:p>
      </dgm:t>
    </dgm:pt>
    <dgm:pt modelId="{E908E10F-91E9-471B-B550-B68C5E845228}" type="pres">
      <dgm:prSet presAssocID="{16E65D9F-C6A7-486C-AD93-C871ADA250F0}" presName="parTx" presStyleLbl="revTx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967F9A35-E3F6-46D9-89DF-283C1C3058AC}" type="pres">
      <dgm:prSet presAssocID="{16E65D9F-C6A7-486C-AD93-C871ADA250F0}" presName="bracket" presStyleLbl="parChTrans1D1" presStyleIdx="3" presStyleCnt="5"/>
      <dgm:spPr/>
      <dgm:t>
        <a:bodyPr/>
        <a:lstStyle/>
        <a:p>
          <a:endParaRPr lang="es-PE"/>
        </a:p>
      </dgm:t>
    </dgm:pt>
    <dgm:pt modelId="{69972341-8E9E-411D-832E-EE4714785644}" type="pres">
      <dgm:prSet presAssocID="{16E65D9F-C6A7-486C-AD93-C871ADA250F0}" presName="spH" presStyleCnt="0"/>
      <dgm:spPr/>
      <dgm:t>
        <a:bodyPr/>
        <a:lstStyle/>
        <a:p>
          <a:endParaRPr lang="es-PE"/>
        </a:p>
      </dgm:t>
    </dgm:pt>
    <dgm:pt modelId="{73289378-4451-454C-8BA9-271FDC4545FA}" type="pres">
      <dgm:prSet presAssocID="{16E65D9F-C6A7-486C-AD93-C871ADA250F0}" presName="des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CACDF907-6460-410E-8886-EDC6C0D9355D}" type="pres">
      <dgm:prSet presAssocID="{DCCEBAC6-D974-4890-9E5A-8D688D341774}" presName="spV" presStyleCnt="0"/>
      <dgm:spPr/>
      <dgm:t>
        <a:bodyPr/>
        <a:lstStyle/>
        <a:p>
          <a:endParaRPr lang="es-PE"/>
        </a:p>
      </dgm:t>
    </dgm:pt>
    <dgm:pt modelId="{FF991782-26CF-4DE4-8594-41D52C4ADD65}" type="pres">
      <dgm:prSet presAssocID="{1F881882-C3F1-4E29-B3E8-F623A8248802}" presName="linNode" presStyleCnt="0"/>
      <dgm:spPr/>
      <dgm:t>
        <a:bodyPr/>
        <a:lstStyle/>
        <a:p>
          <a:endParaRPr lang="es-PE"/>
        </a:p>
      </dgm:t>
    </dgm:pt>
    <dgm:pt modelId="{A078524B-9D50-488B-B125-63E4513B8FDC}" type="pres">
      <dgm:prSet presAssocID="{1F881882-C3F1-4E29-B3E8-F623A8248802}" presName="parTx" presStyleLbl="revTx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C333B7CE-DABB-407C-9A18-E8DDF22E8670}" type="pres">
      <dgm:prSet presAssocID="{1F881882-C3F1-4E29-B3E8-F623A8248802}" presName="bracket" presStyleLbl="parChTrans1D1" presStyleIdx="4" presStyleCnt="5"/>
      <dgm:spPr/>
      <dgm:t>
        <a:bodyPr/>
        <a:lstStyle/>
        <a:p>
          <a:endParaRPr lang="es-PE"/>
        </a:p>
      </dgm:t>
    </dgm:pt>
    <dgm:pt modelId="{00D90CE0-B10C-44AD-A045-5DF07ED2F4E0}" type="pres">
      <dgm:prSet presAssocID="{1F881882-C3F1-4E29-B3E8-F623A8248802}" presName="spH" presStyleCnt="0"/>
      <dgm:spPr/>
      <dgm:t>
        <a:bodyPr/>
        <a:lstStyle/>
        <a:p>
          <a:endParaRPr lang="es-PE"/>
        </a:p>
      </dgm:t>
    </dgm:pt>
    <dgm:pt modelId="{9F3116DB-3706-4412-ACB5-179E509AC62B}" type="pres">
      <dgm:prSet presAssocID="{1F881882-C3F1-4E29-B3E8-F623A8248802}" presName="des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</dgm:ptLst>
  <dgm:cxnLst>
    <dgm:cxn modelId="{82130B80-AF66-433C-9B2D-BB3FBAB68CC3}" srcId="{BFACFC5B-057F-40AC-9741-18F45A3DE826}" destId="{26DF44DE-2E57-47DB-B68B-2DD1AA5430A4}" srcOrd="2" destOrd="0" parTransId="{DCB2F5DD-0024-4A88-80E1-C2F88C99EBC5}" sibTransId="{332583B1-E84E-4147-AE23-0E963C477B0D}"/>
    <dgm:cxn modelId="{C54BFA59-EF68-4AC3-8C9A-F854075BA450}" type="presOf" srcId="{CE5124BD-4490-4CD3-AB83-8A93F9AAFBBF}" destId="{983C2217-A4E7-4841-9BFE-871047A0FEA0}" srcOrd="0" destOrd="0" presId="urn:diagrams.loki3.com/BracketList+Icon"/>
    <dgm:cxn modelId="{2DF7D9AB-0AC4-4EE2-BB20-6B767F35AAD4}" type="presOf" srcId="{BFACFC5B-057F-40AC-9741-18F45A3DE826}" destId="{711FAE0C-98D9-467C-89B2-240CC78BDA5E}" srcOrd="0" destOrd="0" presId="urn:diagrams.loki3.com/BracketList+Icon"/>
    <dgm:cxn modelId="{AB3BC6FF-F396-42A9-970A-F5FD7E3764D7}" srcId="{E9E79267-4B4C-4901-A448-5EF5881E0B7B}" destId="{F49D0B81-ED97-4523-B3AE-2B6912A725BE}" srcOrd="1" destOrd="0" parTransId="{E67B4BB2-4717-4406-B9CF-8460752F3F69}" sibTransId="{064116F2-2186-4F50-850D-2CFE5E2A7322}"/>
    <dgm:cxn modelId="{39D3A209-4C33-40A3-8E4C-90EBBC72A586}" srcId="{E9E79267-4B4C-4901-A448-5EF5881E0B7B}" destId="{CE5124BD-4490-4CD3-AB83-8A93F9AAFBBF}" srcOrd="2" destOrd="0" parTransId="{B1CB7E26-43DD-4818-91F7-3D157D0C896A}" sibTransId="{6F0BA6CA-09D3-48B4-B166-383D51BD81E0}"/>
    <dgm:cxn modelId="{D42CBE50-3CD2-409A-ADBA-273FB2A72492}" type="presOf" srcId="{C2C24782-F6F6-47E2-85CB-0C346745D761}" destId="{99D179B6-25B0-4C77-AB52-5E28A2BCDBBD}" srcOrd="0" destOrd="0" presId="urn:diagrams.loki3.com/BracketList+Icon"/>
    <dgm:cxn modelId="{9EFC26C8-E491-45A1-8C2B-4FE584AC140A}" type="presOf" srcId="{CC4B3824-F96B-4399-AA75-D8F9C61AE4A6}" destId="{9F3116DB-3706-4412-ACB5-179E509AC62B}" srcOrd="0" destOrd="0" presId="urn:diagrams.loki3.com/BracketList+Icon"/>
    <dgm:cxn modelId="{8D4FF47C-C3DC-47BB-8757-E8CAF4C76529}" type="presOf" srcId="{16E65D9F-C6A7-486C-AD93-C871ADA250F0}" destId="{E908E10F-91E9-471B-B550-B68C5E845228}" srcOrd="0" destOrd="0" presId="urn:diagrams.loki3.com/BracketList+Icon"/>
    <dgm:cxn modelId="{C7A36835-DE7A-47CD-811A-664F7D416C6A}" srcId="{BFACFC5B-057F-40AC-9741-18F45A3DE826}" destId="{DC0BA7F2-7A43-4507-B2CC-34B31F358919}" srcOrd="1" destOrd="0" parTransId="{DC0B96AB-EF1C-46AB-8320-3821DCF8CC4D}" sibTransId="{331FFA99-CAB0-4EE5-B686-E40F3E159805}"/>
    <dgm:cxn modelId="{9DA4D88B-453D-44CA-9F62-6781566437DE}" srcId="{CE5124BD-4490-4CD3-AB83-8A93F9AAFBBF}" destId="{080CCDE7-EC56-474F-A3B9-DB7BDA0773AF}" srcOrd="2" destOrd="0" parTransId="{73B8868C-672F-410C-A6C9-FC951E8F41A3}" sibTransId="{BBD2AA90-163F-48C4-9B7F-9BACAAB4B4CA}"/>
    <dgm:cxn modelId="{952C66F8-08CA-4342-ABC7-C1821E6A91B3}" srcId="{1F881882-C3F1-4E29-B3E8-F623A8248802}" destId="{CC4B3824-F96B-4399-AA75-D8F9C61AE4A6}" srcOrd="0" destOrd="0" parTransId="{0C5DDDD4-F8E2-4304-B194-633619F0CB83}" sibTransId="{E3DE74E8-689E-47ED-8013-931EADC9C6CD}"/>
    <dgm:cxn modelId="{BA04AC33-2359-486B-8A0A-5FF84387BBAA}" srcId="{BFACFC5B-057F-40AC-9741-18F45A3DE826}" destId="{C2C24782-F6F6-47E2-85CB-0C346745D761}" srcOrd="0" destOrd="0" parTransId="{E2A33CE6-DBA9-4904-BB3C-BAAC4F8A110B}" sibTransId="{0E40EBD0-F3E5-470C-B872-BCD324F442EF}"/>
    <dgm:cxn modelId="{D006A0B8-FD1B-4DD6-BF00-472F11B7DD27}" type="presOf" srcId="{DC0BA7F2-7A43-4507-B2CC-34B31F358919}" destId="{99D179B6-25B0-4C77-AB52-5E28A2BCDBBD}" srcOrd="0" destOrd="1" presId="urn:diagrams.loki3.com/BracketList+Icon"/>
    <dgm:cxn modelId="{0FFC87A0-63AF-4F8E-B5B9-618461061DC3}" type="presOf" srcId="{D115B377-464D-4120-B65F-8EE3762625B6}" destId="{7AFF33E5-A96E-4ECF-94ED-CE94C61387E9}" srcOrd="0" destOrd="0" presId="urn:diagrams.loki3.com/BracketList+Icon"/>
    <dgm:cxn modelId="{5DE33E36-478B-423C-A6DD-3BA9FAA05342}" type="presOf" srcId="{F49D0B81-ED97-4523-B3AE-2B6912A725BE}" destId="{BC0E08AF-76E3-4D85-9887-6195C166DFBC}" srcOrd="0" destOrd="0" presId="urn:diagrams.loki3.com/BracketList+Icon"/>
    <dgm:cxn modelId="{49B3CA8F-5614-4627-ACD8-7603A171CA7D}" srcId="{16E65D9F-C6A7-486C-AD93-C871ADA250F0}" destId="{4C44754A-A8D7-4E49-80FA-5BA24E6D250D}" srcOrd="0" destOrd="0" parTransId="{0287579E-DA83-42C0-9C4F-EBE0E6D25326}" sibTransId="{F8C7D034-D1FF-4E52-95FD-63405E5FFDD1}"/>
    <dgm:cxn modelId="{96A476B1-A407-463F-88E6-B7E8E7CBC699}" type="presOf" srcId="{1F881882-C3F1-4E29-B3E8-F623A8248802}" destId="{A078524B-9D50-488B-B125-63E4513B8FDC}" srcOrd="0" destOrd="0" presId="urn:diagrams.loki3.com/BracketList+Icon"/>
    <dgm:cxn modelId="{EDFC3B3C-9C16-4075-973C-D229F7916C1C}" srcId="{CE5124BD-4490-4CD3-AB83-8A93F9AAFBBF}" destId="{C1878852-9B2A-4AA7-88E3-1D7959B14E16}" srcOrd="1" destOrd="0" parTransId="{7A4ADD8F-7DEC-4563-A63E-E01AD183699C}" sibTransId="{C0C6C345-ED31-46DE-81AB-CAC5AC0ECEF2}"/>
    <dgm:cxn modelId="{5D3C43D5-F9B7-4F91-A21A-9CDA93BBC53F}" type="presOf" srcId="{26DF44DE-2E57-47DB-B68B-2DD1AA5430A4}" destId="{99D179B6-25B0-4C77-AB52-5E28A2BCDBBD}" srcOrd="0" destOrd="2" presId="urn:diagrams.loki3.com/BracketList+Icon"/>
    <dgm:cxn modelId="{A365C4D8-A3C9-4650-812B-137B1E54F948}" type="presOf" srcId="{C1878852-9B2A-4AA7-88E3-1D7959B14E16}" destId="{7AFF33E5-A96E-4ECF-94ED-CE94C61387E9}" srcOrd="0" destOrd="1" presId="urn:diagrams.loki3.com/BracketList+Icon"/>
    <dgm:cxn modelId="{6EFFB87E-50A0-49B4-8B2F-5499ADCB54BB}" type="presOf" srcId="{4C44754A-A8D7-4E49-80FA-5BA24E6D250D}" destId="{73289378-4451-454C-8BA9-271FDC4545FA}" srcOrd="0" destOrd="0" presId="urn:diagrams.loki3.com/BracketList+Icon"/>
    <dgm:cxn modelId="{50038733-BD58-45F6-B942-62336BDF30BF}" srcId="{E9E79267-4B4C-4901-A448-5EF5881E0B7B}" destId="{BFACFC5B-057F-40AC-9741-18F45A3DE826}" srcOrd="0" destOrd="0" parTransId="{0B05BAF4-228D-467A-B0FE-D6FA1108AD9B}" sibTransId="{5423F1AF-26C7-446C-B6FD-2196714D80BA}"/>
    <dgm:cxn modelId="{5C6B36EE-7876-4B06-AD36-70D9AD31DFC1}" type="presOf" srcId="{080CCDE7-EC56-474F-A3B9-DB7BDA0773AF}" destId="{7AFF33E5-A96E-4ECF-94ED-CE94C61387E9}" srcOrd="0" destOrd="2" presId="urn:diagrams.loki3.com/BracketList+Icon"/>
    <dgm:cxn modelId="{16AE6DB0-B527-4492-AB65-1C3E6C4188E9}" srcId="{E9E79267-4B4C-4901-A448-5EF5881E0B7B}" destId="{16E65D9F-C6A7-486C-AD93-C871ADA250F0}" srcOrd="3" destOrd="0" parTransId="{5F48E86E-903E-42AB-BE3E-B048EEC70A55}" sibTransId="{DCCEBAC6-D974-4890-9E5A-8D688D341774}"/>
    <dgm:cxn modelId="{4FFD9C5F-5B9C-4C05-AD21-FB1E36BF8A32}" type="presOf" srcId="{E9E79267-4B4C-4901-A448-5EF5881E0B7B}" destId="{84F0B47C-4BC0-4B7D-BCF8-89121D41B252}" srcOrd="0" destOrd="0" presId="urn:diagrams.loki3.com/BracketList+Icon"/>
    <dgm:cxn modelId="{30A624FA-3E48-43ED-BD53-51CF578C2D75}" srcId="{CE5124BD-4490-4CD3-AB83-8A93F9AAFBBF}" destId="{D115B377-464D-4120-B65F-8EE3762625B6}" srcOrd="0" destOrd="0" parTransId="{19DDED0A-0970-4351-B208-D9D103D223E7}" sibTransId="{E7E0615F-2BF8-4A78-8077-15CBEA3B0D79}"/>
    <dgm:cxn modelId="{898A642A-FA50-40D9-A269-1E2B9DCCE6EE}" type="presOf" srcId="{64B71FB9-05A9-45AD-AC95-418E27B54F4E}" destId="{07D084FE-44A9-4ED6-943E-5C7E58746F42}" srcOrd="0" destOrd="0" presId="urn:diagrams.loki3.com/BracketList+Icon"/>
    <dgm:cxn modelId="{896B5454-BE1D-4F3C-A54C-A6DD07B7730D}" srcId="{E9E79267-4B4C-4901-A448-5EF5881E0B7B}" destId="{1F881882-C3F1-4E29-B3E8-F623A8248802}" srcOrd="4" destOrd="0" parTransId="{5466FA49-54DD-485D-A804-C8042E580CFA}" sibTransId="{E0B7A30E-05BC-4314-9A91-5209A9A72898}"/>
    <dgm:cxn modelId="{D9D86F34-364A-422A-9A2C-7624C3DD0EBD}" srcId="{F49D0B81-ED97-4523-B3AE-2B6912A725BE}" destId="{64B71FB9-05A9-45AD-AC95-418E27B54F4E}" srcOrd="0" destOrd="0" parTransId="{21C866DE-8CD1-405E-935B-E80A33A0D019}" sibTransId="{483F2801-607A-4A0D-A783-D0102A48818B}"/>
    <dgm:cxn modelId="{FB1E0B82-4910-4806-8BDB-1CD02F43DACC}" type="presParOf" srcId="{84F0B47C-4BC0-4B7D-BCF8-89121D41B252}" destId="{F5225620-00C9-416C-A2CA-76197C7BA4E7}" srcOrd="0" destOrd="0" presId="urn:diagrams.loki3.com/BracketList+Icon"/>
    <dgm:cxn modelId="{5BA407A6-0024-430E-81FC-CD24C7F91567}" type="presParOf" srcId="{F5225620-00C9-416C-A2CA-76197C7BA4E7}" destId="{711FAE0C-98D9-467C-89B2-240CC78BDA5E}" srcOrd="0" destOrd="0" presId="urn:diagrams.loki3.com/BracketList+Icon"/>
    <dgm:cxn modelId="{0972CD18-D679-4A23-99C9-0FA20CD4F363}" type="presParOf" srcId="{F5225620-00C9-416C-A2CA-76197C7BA4E7}" destId="{57E82B93-2119-4A75-84EA-7CB1D35402E2}" srcOrd="1" destOrd="0" presId="urn:diagrams.loki3.com/BracketList+Icon"/>
    <dgm:cxn modelId="{C5D67D05-CBAE-4E54-8B0F-6629A776AFDF}" type="presParOf" srcId="{F5225620-00C9-416C-A2CA-76197C7BA4E7}" destId="{69284396-35FE-4A79-AEC3-F75F4BC1AD32}" srcOrd="2" destOrd="0" presId="urn:diagrams.loki3.com/BracketList+Icon"/>
    <dgm:cxn modelId="{8858ECAD-A1E7-4AC6-8C8A-B0A4FC09719E}" type="presParOf" srcId="{F5225620-00C9-416C-A2CA-76197C7BA4E7}" destId="{99D179B6-25B0-4C77-AB52-5E28A2BCDBBD}" srcOrd="3" destOrd="0" presId="urn:diagrams.loki3.com/BracketList+Icon"/>
    <dgm:cxn modelId="{DB0B883A-139C-4672-BB72-B51ED7942DC9}" type="presParOf" srcId="{84F0B47C-4BC0-4B7D-BCF8-89121D41B252}" destId="{098BBC7A-1B83-4AE9-A9A7-E9D18F38A83B}" srcOrd="1" destOrd="0" presId="urn:diagrams.loki3.com/BracketList+Icon"/>
    <dgm:cxn modelId="{864A0FEF-5935-43B9-9318-F6076BA9DCEE}" type="presParOf" srcId="{84F0B47C-4BC0-4B7D-BCF8-89121D41B252}" destId="{EAE654AA-C71E-4C48-A2AE-A0F2F1452BBC}" srcOrd="2" destOrd="0" presId="urn:diagrams.loki3.com/BracketList+Icon"/>
    <dgm:cxn modelId="{03EF71E5-30CD-4E87-BBFA-2F47BE95316F}" type="presParOf" srcId="{EAE654AA-C71E-4C48-A2AE-A0F2F1452BBC}" destId="{BC0E08AF-76E3-4D85-9887-6195C166DFBC}" srcOrd="0" destOrd="0" presId="urn:diagrams.loki3.com/BracketList+Icon"/>
    <dgm:cxn modelId="{F528E319-8EAF-4520-90E6-CE0930D2C447}" type="presParOf" srcId="{EAE654AA-C71E-4C48-A2AE-A0F2F1452BBC}" destId="{4DDC7F9C-6FF3-4A14-B162-061FE255E286}" srcOrd="1" destOrd="0" presId="urn:diagrams.loki3.com/BracketList+Icon"/>
    <dgm:cxn modelId="{25247B5E-5B54-422E-9DEB-B309F7F25809}" type="presParOf" srcId="{EAE654AA-C71E-4C48-A2AE-A0F2F1452BBC}" destId="{C43D3A1A-413D-40F4-851F-21293F30122D}" srcOrd="2" destOrd="0" presId="urn:diagrams.loki3.com/BracketList+Icon"/>
    <dgm:cxn modelId="{F3193FA0-CC42-4127-A23A-D6EB0190BB82}" type="presParOf" srcId="{EAE654AA-C71E-4C48-A2AE-A0F2F1452BBC}" destId="{07D084FE-44A9-4ED6-943E-5C7E58746F42}" srcOrd="3" destOrd="0" presId="urn:diagrams.loki3.com/BracketList+Icon"/>
    <dgm:cxn modelId="{C27A5D3E-124C-45AD-8D1A-7D6DD44C9B8A}" type="presParOf" srcId="{84F0B47C-4BC0-4B7D-BCF8-89121D41B252}" destId="{AE2C50B3-3E1F-49BA-B8E0-E131DB233980}" srcOrd="3" destOrd="0" presId="urn:diagrams.loki3.com/BracketList+Icon"/>
    <dgm:cxn modelId="{017E1543-7EC7-44E3-80C0-B4147DAFFE95}" type="presParOf" srcId="{84F0B47C-4BC0-4B7D-BCF8-89121D41B252}" destId="{C5715B26-DC95-4971-B67D-2228A40A8EFC}" srcOrd="4" destOrd="0" presId="urn:diagrams.loki3.com/BracketList+Icon"/>
    <dgm:cxn modelId="{4408D318-36E9-4BC4-8450-07B8A8993813}" type="presParOf" srcId="{C5715B26-DC95-4971-B67D-2228A40A8EFC}" destId="{983C2217-A4E7-4841-9BFE-871047A0FEA0}" srcOrd="0" destOrd="0" presId="urn:diagrams.loki3.com/BracketList+Icon"/>
    <dgm:cxn modelId="{36B91619-2F2B-4730-A969-1EDB2EEE5AE4}" type="presParOf" srcId="{C5715B26-DC95-4971-B67D-2228A40A8EFC}" destId="{2177E4F1-9E68-4422-8947-E8269472BD4D}" srcOrd="1" destOrd="0" presId="urn:diagrams.loki3.com/BracketList+Icon"/>
    <dgm:cxn modelId="{FAD685A3-BD0C-430C-B581-2219CEDE106C}" type="presParOf" srcId="{C5715B26-DC95-4971-B67D-2228A40A8EFC}" destId="{0BCAD190-D17C-469B-9C08-7493C26E00F5}" srcOrd="2" destOrd="0" presId="urn:diagrams.loki3.com/BracketList+Icon"/>
    <dgm:cxn modelId="{5FBAE9A2-DA76-4A57-B7DB-543AAC02E140}" type="presParOf" srcId="{C5715B26-DC95-4971-B67D-2228A40A8EFC}" destId="{7AFF33E5-A96E-4ECF-94ED-CE94C61387E9}" srcOrd="3" destOrd="0" presId="urn:diagrams.loki3.com/BracketList+Icon"/>
    <dgm:cxn modelId="{B494796E-EBF8-4981-9D5D-42A00A947A25}" type="presParOf" srcId="{84F0B47C-4BC0-4B7D-BCF8-89121D41B252}" destId="{43564283-8271-494A-844A-E9E4B6BB578A}" srcOrd="5" destOrd="0" presId="urn:diagrams.loki3.com/BracketList+Icon"/>
    <dgm:cxn modelId="{3365D5C1-B8A8-441F-955A-4BFAA8C2A782}" type="presParOf" srcId="{84F0B47C-4BC0-4B7D-BCF8-89121D41B252}" destId="{733843EF-8DC4-4578-A625-F1A4CD11713F}" srcOrd="6" destOrd="0" presId="urn:diagrams.loki3.com/BracketList+Icon"/>
    <dgm:cxn modelId="{F0CEBF86-70E3-4187-9E60-D5814BE97AF1}" type="presParOf" srcId="{733843EF-8DC4-4578-A625-F1A4CD11713F}" destId="{E908E10F-91E9-471B-B550-B68C5E845228}" srcOrd="0" destOrd="0" presId="urn:diagrams.loki3.com/BracketList+Icon"/>
    <dgm:cxn modelId="{BED9221F-B554-425B-B5B3-BF0EBFB208A7}" type="presParOf" srcId="{733843EF-8DC4-4578-A625-F1A4CD11713F}" destId="{967F9A35-E3F6-46D9-89DF-283C1C3058AC}" srcOrd="1" destOrd="0" presId="urn:diagrams.loki3.com/BracketList+Icon"/>
    <dgm:cxn modelId="{00DE3A89-B3F7-4273-BA17-02D7A0300402}" type="presParOf" srcId="{733843EF-8DC4-4578-A625-F1A4CD11713F}" destId="{69972341-8E9E-411D-832E-EE4714785644}" srcOrd="2" destOrd="0" presId="urn:diagrams.loki3.com/BracketList+Icon"/>
    <dgm:cxn modelId="{ED99023D-B20F-4A98-AFB3-3522C04E1E36}" type="presParOf" srcId="{733843EF-8DC4-4578-A625-F1A4CD11713F}" destId="{73289378-4451-454C-8BA9-271FDC4545FA}" srcOrd="3" destOrd="0" presId="urn:diagrams.loki3.com/BracketList+Icon"/>
    <dgm:cxn modelId="{062C2767-16EC-4C8E-9281-5A04DCBEC64D}" type="presParOf" srcId="{84F0B47C-4BC0-4B7D-BCF8-89121D41B252}" destId="{CACDF907-6460-410E-8886-EDC6C0D9355D}" srcOrd="7" destOrd="0" presId="urn:diagrams.loki3.com/BracketList+Icon"/>
    <dgm:cxn modelId="{BE05C7BC-27BA-47BA-9459-3F24EE8B6F1F}" type="presParOf" srcId="{84F0B47C-4BC0-4B7D-BCF8-89121D41B252}" destId="{FF991782-26CF-4DE4-8594-41D52C4ADD65}" srcOrd="8" destOrd="0" presId="urn:diagrams.loki3.com/BracketList+Icon"/>
    <dgm:cxn modelId="{9B16C021-3C99-4E01-8A65-2C797BE02EA1}" type="presParOf" srcId="{FF991782-26CF-4DE4-8594-41D52C4ADD65}" destId="{A078524B-9D50-488B-B125-63E4513B8FDC}" srcOrd="0" destOrd="0" presId="urn:diagrams.loki3.com/BracketList+Icon"/>
    <dgm:cxn modelId="{FFE9F694-C8D8-435A-A84A-CDE77E2D6910}" type="presParOf" srcId="{FF991782-26CF-4DE4-8594-41D52C4ADD65}" destId="{C333B7CE-DABB-407C-9A18-E8DDF22E8670}" srcOrd="1" destOrd="0" presId="urn:diagrams.loki3.com/BracketList+Icon"/>
    <dgm:cxn modelId="{D6AB8AC3-509E-4011-B18B-C0DEC99C1795}" type="presParOf" srcId="{FF991782-26CF-4DE4-8594-41D52C4ADD65}" destId="{00D90CE0-B10C-44AD-A045-5DF07ED2F4E0}" srcOrd="2" destOrd="0" presId="urn:diagrams.loki3.com/BracketList+Icon"/>
    <dgm:cxn modelId="{410C3BB3-642F-4A3C-A858-8B7087D477BD}" type="presParOf" srcId="{FF991782-26CF-4DE4-8594-41D52C4ADD65}" destId="{9F3116DB-3706-4412-ACB5-179E509AC62B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EAEC0C-C607-4DBE-BB7E-F50521C5CC9F}" type="doc">
      <dgm:prSet loTypeId="urn:microsoft.com/office/officeart/2008/layout/LinedList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s-PE"/>
        </a:p>
      </dgm:t>
    </dgm:pt>
    <dgm:pt modelId="{9AC5EC68-3106-4693-B5E5-D544D427AD49}">
      <dgm:prSet phldrT="[Texto]" custT="1"/>
      <dgm:spPr/>
      <dgm:t>
        <a:bodyPr/>
        <a:lstStyle/>
        <a:p>
          <a:r>
            <a:rPr lang="es-PE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Plazo</a:t>
          </a:r>
          <a:endParaRPr lang="es-PE" sz="18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FBDB0483-B269-4652-B704-08EB24B9DDD3}" type="parTrans" cxnId="{2620ECD0-0923-4A8C-8553-DBFEDDF6049B}">
      <dgm:prSet/>
      <dgm:spPr/>
      <dgm:t>
        <a:bodyPr/>
        <a:lstStyle/>
        <a:p>
          <a:endParaRPr lang="es-PE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E0AD64AB-BCE7-4494-8F24-3D4E8C1CBF53}" type="sibTrans" cxnId="{2620ECD0-0923-4A8C-8553-DBFEDDF6049B}">
      <dgm:prSet/>
      <dgm:spPr/>
      <dgm:t>
        <a:bodyPr/>
        <a:lstStyle/>
        <a:p>
          <a:endParaRPr lang="es-PE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8C2B074-2BB0-48EB-95EC-7ABDD26879B7}">
      <dgm:prSet phldrT="[Texto]" custT="1"/>
      <dgm:spPr/>
      <dgm:t>
        <a:bodyPr/>
        <a:lstStyle/>
        <a:p>
          <a:r>
            <a:rPr lang="es-PE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VR a título indicativo</a:t>
          </a:r>
          <a:endParaRPr lang="es-PE" sz="18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01F4AB36-CA5B-4AA6-871C-F4D46862804A}" type="parTrans" cxnId="{F22B1C43-53A4-40F6-8146-DF342E9F8E35}">
      <dgm:prSet/>
      <dgm:spPr/>
      <dgm:t>
        <a:bodyPr/>
        <a:lstStyle/>
        <a:p>
          <a:endParaRPr lang="es-PE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294183F-9CB9-4DB4-8A21-AD0DBAC21A9F}" type="sibTrans" cxnId="{F22B1C43-53A4-40F6-8146-DF342E9F8E35}">
      <dgm:prSet/>
      <dgm:spPr/>
      <dgm:t>
        <a:bodyPr/>
        <a:lstStyle/>
        <a:p>
          <a:endParaRPr lang="es-PE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B7C4863-C91D-4F5C-AD0D-5ACD9F819B85}">
      <dgm:prSet phldrT="[Texto]" custT="1"/>
      <dgm:spPr/>
      <dgm:t>
        <a:bodyPr/>
        <a:lstStyle/>
        <a:p>
          <a:r>
            <a:rPr lang="es-PE" sz="18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Norma de Contratación</a:t>
          </a:r>
          <a:endParaRPr lang="es-PE" sz="1800" b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5282E7C-8347-43B8-9053-DA029ACBE81A}" type="parTrans" cxnId="{7BC86008-3ABF-42EA-A244-AC39ABD64E1B}">
      <dgm:prSet/>
      <dgm:spPr/>
      <dgm:t>
        <a:bodyPr/>
        <a:lstStyle/>
        <a:p>
          <a:endParaRPr lang="es-PE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BD87252-CB4C-42B3-848C-186F4EBEE0DB}" type="sibTrans" cxnId="{7BC86008-3ABF-42EA-A244-AC39ABD64E1B}">
      <dgm:prSet/>
      <dgm:spPr/>
      <dgm:t>
        <a:bodyPr/>
        <a:lstStyle/>
        <a:p>
          <a:endParaRPr lang="es-PE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135B5BD8-4B96-4011-AA9E-20D8F5B74DF0}">
      <dgm:prSet phldrT="[Texto]" custT="1"/>
      <dgm:spPr/>
      <dgm:t>
        <a:bodyPr/>
        <a:lstStyle/>
        <a:p>
          <a:r>
            <a:rPr lang="es-PE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96 meses</a:t>
          </a:r>
          <a:endParaRPr lang="es-PE" sz="1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3DD7B71-2F51-47BF-9131-46C2A7B35035}" type="parTrans" cxnId="{399ACEDF-19E0-46E3-B794-44FDE483B03B}">
      <dgm:prSet/>
      <dgm:spPr/>
      <dgm:t>
        <a:bodyPr/>
        <a:lstStyle/>
        <a:p>
          <a:endParaRPr lang="es-PE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3BF7048-35D6-4CD9-9942-1C5FCEFF3E74}" type="sibTrans" cxnId="{399ACEDF-19E0-46E3-B794-44FDE483B03B}">
      <dgm:prSet/>
      <dgm:spPr/>
      <dgm:t>
        <a:bodyPr/>
        <a:lstStyle/>
        <a:p>
          <a:endParaRPr lang="es-PE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080D7C73-ED49-457A-8F2C-A6AF3781F0D9}">
      <dgm:prSet phldrT="[Texto]" custT="1"/>
      <dgm:spPr/>
      <dgm:t>
        <a:bodyPr/>
        <a:lstStyle/>
        <a:p>
          <a:r>
            <a:rPr lang="es-PE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S/. 528 Millones de Nuevos Soles.</a:t>
          </a:r>
          <a:endParaRPr lang="es-PE" sz="1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101560E9-ED62-456A-9F3A-112AB98BF973}" type="parTrans" cxnId="{3B8629B8-C515-40AB-8E66-A8E3E4C07B00}">
      <dgm:prSet/>
      <dgm:spPr/>
      <dgm:t>
        <a:bodyPr/>
        <a:lstStyle/>
        <a:p>
          <a:endParaRPr lang="es-PE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45529E2-57FF-4228-ABD2-E793180C4555}" type="sibTrans" cxnId="{3B8629B8-C515-40AB-8E66-A8E3E4C07B00}">
      <dgm:prSet/>
      <dgm:spPr/>
      <dgm:t>
        <a:bodyPr/>
        <a:lstStyle/>
        <a:p>
          <a:endParaRPr lang="es-PE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B70AF05-CC47-419C-B3A8-36C1D6429555}">
      <dgm:prSet custT="1"/>
      <dgm:spPr/>
      <dgm:t>
        <a:bodyPr/>
        <a:lstStyle/>
        <a:p>
          <a:r>
            <a:rPr lang="es-PE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El proyecto se basa en las Políticas para la Adquisición de Bienes y Obras Financiados por el BID  (GN-2349-9). </a:t>
          </a:r>
        </a:p>
      </dgm:t>
    </dgm:pt>
    <dgm:pt modelId="{6E921229-C5E0-4B85-834C-14B1B520B78B}" type="parTrans" cxnId="{9C77287D-D8A8-4992-9121-22E18D244D8E}">
      <dgm:prSet/>
      <dgm:spPr/>
      <dgm:t>
        <a:bodyPr/>
        <a:lstStyle/>
        <a:p>
          <a:endParaRPr lang="es-PE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9B51BBA-855F-4940-BC4C-1F68ACC48023}" type="sibTrans" cxnId="{9C77287D-D8A8-4992-9121-22E18D244D8E}">
      <dgm:prSet/>
      <dgm:spPr/>
      <dgm:t>
        <a:bodyPr/>
        <a:lstStyle/>
        <a:p>
          <a:endParaRPr lang="es-PE" sz="16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07C8138-9B6A-46DE-8B15-FAD50BDC5FDC}" type="pres">
      <dgm:prSet presAssocID="{10EAEC0C-C607-4DBE-BB7E-F50521C5CC9F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PE"/>
        </a:p>
      </dgm:t>
    </dgm:pt>
    <dgm:pt modelId="{D35A9D4C-73F2-4245-892F-65C593482F19}" type="pres">
      <dgm:prSet presAssocID="{9AC5EC68-3106-4693-B5E5-D544D427AD49}" presName="thickLine" presStyleLbl="alignNode1" presStyleIdx="0" presStyleCnt="3"/>
      <dgm:spPr/>
      <dgm:t>
        <a:bodyPr/>
        <a:lstStyle/>
        <a:p>
          <a:endParaRPr lang="es-PE"/>
        </a:p>
      </dgm:t>
    </dgm:pt>
    <dgm:pt modelId="{391C3165-7CA4-4474-B16D-0E81A913E529}" type="pres">
      <dgm:prSet presAssocID="{9AC5EC68-3106-4693-B5E5-D544D427AD49}" presName="horz1" presStyleCnt="0"/>
      <dgm:spPr/>
      <dgm:t>
        <a:bodyPr/>
        <a:lstStyle/>
        <a:p>
          <a:endParaRPr lang="es-PE"/>
        </a:p>
      </dgm:t>
    </dgm:pt>
    <dgm:pt modelId="{D847A523-4A52-416C-BBA0-0E0768AEA260}" type="pres">
      <dgm:prSet presAssocID="{9AC5EC68-3106-4693-B5E5-D544D427AD49}" presName="tx1" presStyleLbl="revTx" presStyleIdx="0" presStyleCnt="6" custScaleX="177033" custScaleY="80370" custLinFactNeighborX="1282" custLinFactNeighborY="-24"/>
      <dgm:spPr/>
      <dgm:t>
        <a:bodyPr/>
        <a:lstStyle/>
        <a:p>
          <a:endParaRPr lang="es-PE"/>
        </a:p>
      </dgm:t>
    </dgm:pt>
    <dgm:pt modelId="{AEE48C87-672C-456B-9A62-329F4116346B}" type="pres">
      <dgm:prSet presAssocID="{9AC5EC68-3106-4693-B5E5-D544D427AD49}" presName="vert1" presStyleCnt="0"/>
      <dgm:spPr/>
      <dgm:t>
        <a:bodyPr/>
        <a:lstStyle/>
        <a:p>
          <a:endParaRPr lang="es-PE"/>
        </a:p>
      </dgm:t>
    </dgm:pt>
    <dgm:pt modelId="{7406EE0A-54C1-40C9-93BE-F467544C30A0}" type="pres">
      <dgm:prSet presAssocID="{135B5BD8-4B96-4011-AA9E-20D8F5B74DF0}" presName="vertSpace2a" presStyleCnt="0"/>
      <dgm:spPr/>
      <dgm:t>
        <a:bodyPr/>
        <a:lstStyle/>
        <a:p>
          <a:endParaRPr lang="es-PE"/>
        </a:p>
      </dgm:t>
    </dgm:pt>
    <dgm:pt modelId="{1199C6E3-269E-4E55-9B5E-78BBBF50BA3E}" type="pres">
      <dgm:prSet presAssocID="{135B5BD8-4B96-4011-AA9E-20D8F5B74DF0}" presName="horz2" presStyleCnt="0"/>
      <dgm:spPr/>
      <dgm:t>
        <a:bodyPr/>
        <a:lstStyle/>
        <a:p>
          <a:endParaRPr lang="es-PE"/>
        </a:p>
      </dgm:t>
    </dgm:pt>
    <dgm:pt modelId="{30E2ABC3-D74B-4BC3-AD7C-0C20C99C62FE}" type="pres">
      <dgm:prSet presAssocID="{135B5BD8-4B96-4011-AA9E-20D8F5B74DF0}" presName="horzSpace2" presStyleCnt="0"/>
      <dgm:spPr/>
      <dgm:t>
        <a:bodyPr/>
        <a:lstStyle/>
        <a:p>
          <a:endParaRPr lang="es-PE"/>
        </a:p>
      </dgm:t>
    </dgm:pt>
    <dgm:pt modelId="{343CA0A8-F99D-467E-AB9E-BAC9AB5E30CE}" type="pres">
      <dgm:prSet presAssocID="{135B5BD8-4B96-4011-AA9E-20D8F5B74DF0}" presName="tx2" presStyleLbl="revTx" presStyleIdx="1" presStyleCnt="6" custScaleX="100327" custScaleY="55236" custLinFactNeighborX="-296" custLinFactNeighborY="-1428"/>
      <dgm:spPr/>
      <dgm:t>
        <a:bodyPr/>
        <a:lstStyle/>
        <a:p>
          <a:endParaRPr lang="es-PE"/>
        </a:p>
      </dgm:t>
    </dgm:pt>
    <dgm:pt modelId="{F5A8DBA6-5E17-4F74-91BC-CC28F96947FE}" type="pres">
      <dgm:prSet presAssocID="{135B5BD8-4B96-4011-AA9E-20D8F5B74DF0}" presName="vert2" presStyleCnt="0"/>
      <dgm:spPr/>
      <dgm:t>
        <a:bodyPr/>
        <a:lstStyle/>
        <a:p>
          <a:endParaRPr lang="es-PE"/>
        </a:p>
      </dgm:t>
    </dgm:pt>
    <dgm:pt modelId="{716D2CB4-F458-45C1-BF9F-8AECD22615D7}" type="pres">
      <dgm:prSet presAssocID="{135B5BD8-4B96-4011-AA9E-20D8F5B74DF0}" presName="thinLine2b" presStyleLbl="callout" presStyleIdx="0" presStyleCnt="3" custLinFactNeighborX="-298" custLinFactNeighborY="21277"/>
      <dgm:spPr/>
      <dgm:t>
        <a:bodyPr/>
        <a:lstStyle/>
        <a:p>
          <a:endParaRPr lang="es-PE"/>
        </a:p>
      </dgm:t>
    </dgm:pt>
    <dgm:pt modelId="{F35F711E-94E3-4A95-A360-E41C70B4CA6A}" type="pres">
      <dgm:prSet presAssocID="{135B5BD8-4B96-4011-AA9E-20D8F5B74DF0}" presName="vertSpace2b" presStyleCnt="0"/>
      <dgm:spPr/>
      <dgm:t>
        <a:bodyPr/>
        <a:lstStyle/>
        <a:p>
          <a:endParaRPr lang="es-PE"/>
        </a:p>
      </dgm:t>
    </dgm:pt>
    <dgm:pt modelId="{A35156A8-4073-4B4F-AC39-A1601C219A5F}" type="pres">
      <dgm:prSet presAssocID="{48C2B074-2BB0-48EB-95EC-7ABDD26879B7}" presName="thickLine" presStyleLbl="alignNode1" presStyleIdx="1" presStyleCnt="3" custLinFactNeighborY="-3575"/>
      <dgm:spPr/>
      <dgm:t>
        <a:bodyPr/>
        <a:lstStyle/>
        <a:p>
          <a:endParaRPr lang="es-PE"/>
        </a:p>
      </dgm:t>
    </dgm:pt>
    <dgm:pt modelId="{730AC292-AE66-4677-8499-0FDEF32C433B}" type="pres">
      <dgm:prSet presAssocID="{48C2B074-2BB0-48EB-95EC-7ABDD26879B7}" presName="horz1" presStyleCnt="0"/>
      <dgm:spPr/>
      <dgm:t>
        <a:bodyPr/>
        <a:lstStyle/>
        <a:p>
          <a:endParaRPr lang="es-PE"/>
        </a:p>
      </dgm:t>
    </dgm:pt>
    <dgm:pt modelId="{90116317-7B2D-42B1-AAD7-94F8B35186A9}" type="pres">
      <dgm:prSet presAssocID="{48C2B074-2BB0-48EB-95EC-7ABDD26879B7}" presName="tx1" presStyleLbl="revTx" presStyleIdx="2" presStyleCnt="6" custScaleX="175680" custLinFactNeighborX="1384" custLinFactNeighborY="4063"/>
      <dgm:spPr/>
      <dgm:t>
        <a:bodyPr/>
        <a:lstStyle/>
        <a:p>
          <a:endParaRPr lang="es-PE"/>
        </a:p>
      </dgm:t>
    </dgm:pt>
    <dgm:pt modelId="{913BF88D-2A76-4375-9C07-44EAFEB49C35}" type="pres">
      <dgm:prSet presAssocID="{48C2B074-2BB0-48EB-95EC-7ABDD26879B7}" presName="vert1" presStyleCnt="0"/>
      <dgm:spPr/>
      <dgm:t>
        <a:bodyPr/>
        <a:lstStyle/>
        <a:p>
          <a:endParaRPr lang="es-PE"/>
        </a:p>
      </dgm:t>
    </dgm:pt>
    <dgm:pt modelId="{31EC10B0-334C-4E85-9E83-5CB6F945459F}" type="pres">
      <dgm:prSet presAssocID="{080D7C73-ED49-457A-8F2C-A6AF3781F0D9}" presName="vertSpace2a" presStyleCnt="0"/>
      <dgm:spPr/>
      <dgm:t>
        <a:bodyPr/>
        <a:lstStyle/>
        <a:p>
          <a:endParaRPr lang="es-PE"/>
        </a:p>
      </dgm:t>
    </dgm:pt>
    <dgm:pt modelId="{0E2E3BB1-EFE3-4603-9DD2-20FA92B494E8}" type="pres">
      <dgm:prSet presAssocID="{080D7C73-ED49-457A-8F2C-A6AF3781F0D9}" presName="horz2" presStyleCnt="0"/>
      <dgm:spPr/>
      <dgm:t>
        <a:bodyPr/>
        <a:lstStyle/>
        <a:p>
          <a:endParaRPr lang="es-PE"/>
        </a:p>
      </dgm:t>
    </dgm:pt>
    <dgm:pt modelId="{A37216B2-651A-44B3-903E-5F5146322801}" type="pres">
      <dgm:prSet presAssocID="{080D7C73-ED49-457A-8F2C-A6AF3781F0D9}" presName="horzSpace2" presStyleCnt="0"/>
      <dgm:spPr/>
      <dgm:t>
        <a:bodyPr/>
        <a:lstStyle/>
        <a:p>
          <a:endParaRPr lang="es-PE"/>
        </a:p>
      </dgm:t>
    </dgm:pt>
    <dgm:pt modelId="{612556F4-2461-4558-A39C-6CAE78E50EC0}" type="pres">
      <dgm:prSet presAssocID="{080D7C73-ED49-457A-8F2C-A6AF3781F0D9}" presName="tx2" presStyleLbl="revTx" presStyleIdx="3" presStyleCnt="6" custScaleY="34786" custLinFactNeighborX="-1376" custLinFactNeighborY="12875"/>
      <dgm:spPr/>
      <dgm:t>
        <a:bodyPr/>
        <a:lstStyle/>
        <a:p>
          <a:endParaRPr lang="es-PE"/>
        </a:p>
      </dgm:t>
    </dgm:pt>
    <dgm:pt modelId="{8B7B73EB-C2D9-467E-A962-D01481A60620}" type="pres">
      <dgm:prSet presAssocID="{080D7C73-ED49-457A-8F2C-A6AF3781F0D9}" presName="vert2" presStyleCnt="0"/>
      <dgm:spPr/>
      <dgm:t>
        <a:bodyPr/>
        <a:lstStyle/>
        <a:p>
          <a:endParaRPr lang="es-PE"/>
        </a:p>
      </dgm:t>
    </dgm:pt>
    <dgm:pt modelId="{2F7F1E0F-C40F-44D4-90A7-DE50F965CECA}" type="pres">
      <dgm:prSet presAssocID="{080D7C73-ED49-457A-8F2C-A6AF3781F0D9}" presName="thinLine2b" presStyleLbl="callout" presStyleIdx="1" presStyleCnt="3" custLinFactY="265924" custLinFactNeighborX="524" custLinFactNeighborY="300000"/>
      <dgm:spPr/>
      <dgm:t>
        <a:bodyPr/>
        <a:lstStyle/>
        <a:p>
          <a:endParaRPr lang="es-PE"/>
        </a:p>
      </dgm:t>
    </dgm:pt>
    <dgm:pt modelId="{BE519D12-7DF3-4C8C-8156-F529F86DE184}" type="pres">
      <dgm:prSet presAssocID="{080D7C73-ED49-457A-8F2C-A6AF3781F0D9}" presName="vertSpace2b" presStyleCnt="0"/>
      <dgm:spPr/>
      <dgm:t>
        <a:bodyPr/>
        <a:lstStyle/>
        <a:p>
          <a:endParaRPr lang="es-PE"/>
        </a:p>
      </dgm:t>
    </dgm:pt>
    <dgm:pt modelId="{ECE19F11-5251-4BBB-B691-CBC9E0193D43}" type="pres">
      <dgm:prSet presAssocID="{5B7C4863-C91D-4F5C-AD0D-5ACD9F819B85}" presName="thickLine" presStyleLbl="alignNode1" presStyleIdx="2" presStyleCnt="3" custLinFactNeighborY="-32618"/>
      <dgm:spPr/>
      <dgm:t>
        <a:bodyPr/>
        <a:lstStyle/>
        <a:p>
          <a:endParaRPr lang="es-PE"/>
        </a:p>
      </dgm:t>
    </dgm:pt>
    <dgm:pt modelId="{93416C4E-0FBA-404E-A4AF-B91A4280C7A3}" type="pres">
      <dgm:prSet presAssocID="{5B7C4863-C91D-4F5C-AD0D-5ACD9F819B85}" presName="horz1" presStyleCnt="0"/>
      <dgm:spPr/>
      <dgm:t>
        <a:bodyPr/>
        <a:lstStyle/>
        <a:p>
          <a:endParaRPr lang="es-PE"/>
        </a:p>
      </dgm:t>
    </dgm:pt>
    <dgm:pt modelId="{69452498-D4A9-4887-BB99-AC2ADBA4E178}" type="pres">
      <dgm:prSet presAssocID="{5B7C4863-C91D-4F5C-AD0D-5ACD9F819B85}" presName="tx1" presStyleLbl="revTx" presStyleIdx="4" presStyleCnt="6" custScaleX="175698" custLinFactNeighborX="1271" custLinFactNeighborY="-7052"/>
      <dgm:spPr/>
      <dgm:t>
        <a:bodyPr/>
        <a:lstStyle/>
        <a:p>
          <a:endParaRPr lang="es-PE"/>
        </a:p>
      </dgm:t>
    </dgm:pt>
    <dgm:pt modelId="{BBEE99FF-9E23-439A-BE53-35EC9283D2B4}" type="pres">
      <dgm:prSet presAssocID="{5B7C4863-C91D-4F5C-AD0D-5ACD9F819B85}" presName="vert1" presStyleCnt="0"/>
      <dgm:spPr/>
      <dgm:t>
        <a:bodyPr/>
        <a:lstStyle/>
        <a:p>
          <a:endParaRPr lang="es-PE"/>
        </a:p>
      </dgm:t>
    </dgm:pt>
    <dgm:pt modelId="{0442B6A0-EB0C-4F5E-AC90-B76EAAA35D5D}" type="pres">
      <dgm:prSet presAssocID="{3B70AF05-CC47-419C-B3A8-36C1D6429555}" presName="vertSpace2a" presStyleCnt="0"/>
      <dgm:spPr/>
      <dgm:t>
        <a:bodyPr/>
        <a:lstStyle/>
        <a:p>
          <a:endParaRPr lang="es-PE"/>
        </a:p>
      </dgm:t>
    </dgm:pt>
    <dgm:pt modelId="{C1ED3104-8ECF-4C25-BB7B-53379D12BA0E}" type="pres">
      <dgm:prSet presAssocID="{3B70AF05-CC47-419C-B3A8-36C1D6429555}" presName="horz2" presStyleCnt="0"/>
      <dgm:spPr/>
      <dgm:t>
        <a:bodyPr/>
        <a:lstStyle/>
        <a:p>
          <a:endParaRPr lang="es-PE"/>
        </a:p>
      </dgm:t>
    </dgm:pt>
    <dgm:pt modelId="{E217E0CB-F971-45EF-A431-13426AF9C538}" type="pres">
      <dgm:prSet presAssocID="{3B70AF05-CC47-419C-B3A8-36C1D6429555}" presName="horzSpace2" presStyleCnt="0"/>
      <dgm:spPr/>
      <dgm:t>
        <a:bodyPr/>
        <a:lstStyle/>
        <a:p>
          <a:endParaRPr lang="es-PE"/>
        </a:p>
      </dgm:t>
    </dgm:pt>
    <dgm:pt modelId="{8185E02B-6952-43C5-AD2D-E126E937493D}" type="pres">
      <dgm:prSet presAssocID="{3B70AF05-CC47-419C-B3A8-36C1D6429555}" presName="tx2" presStyleLbl="revTx" presStyleIdx="5" presStyleCnt="6" custScaleY="286188" custLinFactNeighborX="-1376" custLinFactNeighborY="-54328"/>
      <dgm:spPr/>
      <dgm:t>
        <a:bodyPr/>
        <a:lstStyle/>
        <a:p>
          <a:endParaRPr lang="es-PE"/>
        </a:p>
      </dgm:t>
    </dgm:pt>
    <dgm:pt modelId="{E9D63A47-556E-45C9-910E-241F2F80AD0D}" type="pres">
      <dgm:prSet presAssocID="{3B70AF05-CC47-419C-B3A8-36C1D6429555}" presName="vert2" presStyleCnt="0"/>
      <dgm:spPr/>
      <dgm:t>
        <a:bodyPr/>
        <a:lstStyle/>
        <a:p>
          <a:endParaRPr lang="es-PE"/>
        </a:p>
      </dgm:t>
    </dgm:pt>
    <dgm:pt modelId="{6E4E7FA6-032F-426B-B64A-D037DA9C0A3E}" type="pres">
      <dgm:prSet presAssocID="{3B70AF05-CC47-419C-B3A8-36C1D6429555}" presName="thinLine2b" presStyleLbl="callout" presStyleIdx="2" presStyleCnt="3" custLinFactY="-3400000" custLinFactNeighborX="1988" custLinFactNeighborY="-3410407"/>
      <dgm:spPr/>
      <dgm:t>
        <a:bodyPr/>
        <a:lstStyle/>
        <a:p>
          <a:endParaRPr lang="es-PE"/>
        </a:p>
      </dgm:t>
    </dgm:pt>
    <dgm:pt modelId="{7593B67C-6F49-416E-BA6C-3F73DDE44410}" type="pres">
      <dgm:prSet presAssocID="{3B70AF05-CC47-419C-B3A8-36C1D6429555}" presName="vertSpace2b" presStyleCnt="0"/>
      <dgm:spPr/>
      <dgm:t>
        <a:bodyPr/>
        <a:lstStyle/>
        <a:p>
          <a:endParaRPr lang="es-PE"/>
        </a:p>
      </dgm:t>
    </dgm:pt>
  </dgm:ptLst>
  <dgm:cxnLst>
    <dgm:cxn modelId="{AD20C54D-9586-44E1-B6A0-2E3F09FA6F92}" type="presOf" srcId="{5B7C4863-C91D-4F5C-AD0D-5ACD9F819B85}" destId="{69452498-D4A9-4887-BB99-AC2ADBA4E178}" srcOrd="0" destOrd="0" presId="urn:microsoft.com/office/officeart/2008/layout/LinedList"/>
    <dgm:cxn modelId="{7BC86008-3ABF-42EA-A244-AC39ABD64E1B}" srcId="{10EAEC0C-C607-4DBE-BB7E-F50521C5CC9F}" destId="{5B7C4863-C91D-4F5C-AD0D-5ACD9F819B85}" srcOrd="2" destOrd="0" parTransId="{35282E7C-8347-43B8-9053-DA029ACBE81A}" sibTransId="{DBD87252-CB4C-42B3-848C-186F4EBEE0DB}"/>
    <dgm:cxn modelId="{A1DE246C-B854-40B0-BBC8-599C8FC1434B}" type="presOf" srcId="{3B70AF05-CC47-419C-B3A8-36C1D6429555}" destId="{8185E02B-6952-43C5-AD2D-E126E937493D}" srcOrd="0" destOrd="0" presId="urn:microsoft.com/office/officeart/2008/layout/LinedList"/>
    <dgm:cxn modelId="{2620ECD0-0923-4A8C-8553-DBFEDDF6049B}" srcId="{10EAEC0C-C607-4DBE-BB7E-F50521C5CC9F}" destId="{9AC5EC68-3106-4693-B5E5-D544D427AD49}" srcOrd="0" destOrd="0" parTransId="{FBDB0483-B269-4652-B704-08EB24B9DDD3}" sibTransId="{E0AD64AB-BCE7-4494-8F24-3D4E8C1CBF53}"/>
    <dgm:cxn modelId="{3B8629B8-C515-40AB-8E66-A8E3E4C07B00}" srcId="{48C2B074-2BB0-48EB-95EC-7ABDD26879B7}" destId="{080D7C73-ED49-457A-8F2C-A6AF3781F0D9}" srcOrd="0" destOrd="0" parTransId="{101560E9-ED62-456A-9F3A-112AB98BF973}" sibTransId="{345529E2-57FF-4228-ABD2-E793180C4555}"/>
    <dgm:cxn modelId="{F22B1C43-53A4-40F6-8146-DF342E9F8E35}" srcId="{10EAEC0C-C607-4DBE-BB7E-F50521C5CC9F}" destId="{48C2B074-2BB0-48EB-95EC-7ABDD26879B7}" srcOrd="1" destOrd="0" parTransId="{01F4AB36-CA5B-4AA6-871C-F4D46862804A}" sibTransId="{2294183F-9CB9-4DB4-8A21-AD0DBAC21A9F}"/>
    <dgm:cxn modelId="{9C77287D-D8A8-4992-9121-22E18D244D8E}" srcId="{5B7C4863-C91D-4F5C-AD0D-5ACD9F819B85}" destId="{3B70AF05-CC47-419C-B3A8-36C1D6429555}" srcOrd="0" destOrd="0" parTransId="{6E921229-C5E0-4B85-834C-14B1B520B78B}" sibTransId="{49B51BBA-855F-4940-BC4C-1F68ACC48023}"/>
    <dgm:cxn modelId="{E71F04DA-8BAC-47C0-83A5-5818B002AD40}" type="presOf" srcId="{080D7C73-ED49-457A-8F2C-A6AF3781F0D9}" destId="{612556F4-2461-4558-A39C-6CAE78E50EC0}" srcOrd="0" destOrd="0" presId="urn:microsoft.com/office/officeart/2008/layout/LinedList"/>
    <dgm:cxn modelId="{CAE9BBAC-B203-4FC8-9B21-5E3AED176E33}" type="presOf" srcId="{9AC5EC68-3106-4693-B5E5-D544D427AD49}" destId="{D847A523-4A52-416C-BBA0-0E0768AEA260}" srcOrd="0" destOrd="0" presId="urn:microsoft.com/office/officeart/2008/layout/LinedList"/>
    <dgm:cxn modelId="{EFBCD3CF-05BD-420D-BD30-370BFAC63C16}" type="presOf" srcId="{135B5BD8-4B96-4011-AA9E-20D8F5B74DF0}" destId="{343CA0A8-F99D-467E-AB9E-BAC9AB5E30CE}" srcOrd="0" destOrd="0" presId="urn:microsoft.com/office/officeart/2008/layout/LinedList"/>
    <dgm:cxn modelId="{551220A6-B48C-4062-B0C6-F5DB8DFF8235}" type="presOf" srcId="{48C2B074-2BB0-48EB-95EC-7ABDD26879B7}" destId="{90116317-7B2D-42B1-AAD7-94F8B35186A9}" srcOrd="0" destOrd="0" presId="urn:microsoft.com/office/officeart/2008/layout/LinedList"/>
    <dgm:cxn modelId="{0A099361-2279-4CFE-A80B-F3C461F47FB4}" type="presOf" srcId="{10EAEC0C-C607-4DBE-BB7E-F50521C5CC9F}" destId="{207C8138-9B6A-46DE-8B15-FAD50BDC5FDC}" srcOrd="0" destOrd="0" presId="urn:microsoft.com/office/officeart/2008/layout/LinedList"/>
    <dgm:cxn modelId="{399ACEDF-19E0-46E3-B794-44FDE483B03B}" srcId="{9AC5EC68-3106-4693-B5E5-D544D427AD49}" destId="{135B5BD8-4B96-4011-AA9E-20D8F5B74DF0}" srcOrd="0" destOrd="0" parTransId="{33DD7B71-2F51-47BF-9131-46C2A7B35035}" sibTransId="{83BF7048-35D6-4CD9-9942-1C5FCEFF3E74}"/>
    <dgm:cxn modelId="{2C79CEE3-3770-45EF-AC23-171D08C7CD7A}" type="presParOf" srcId="{207C8138-9B6A-46DE-8B15-FAD50BDC5FDC}" destId="{D35A9D4C-73F2-4245-892F-65C593482F19}" srcOrd="0" destOrd="0" presId="urn:microsoft.com/office/officeart/2008/layout/LinedList"/>
    <dgm:cxn modelId="{08EC6E0F-76D6-454B-BDB0-6388E7A7B233}" type="presParOf" srcId="{207C8138-9B6A-46DE-8B15-FAD50BDC5FDC}" destId="{391C3165-7CA4-4474-B16D-0E81A913E529}" srcOrd="1" destOrd="0" presId="urn:microsoft.com/office/officeart/2008/layout/LinedList"/>
    <dgm:cxn modelId="{94E7D29B-0547-46BA-BC98-F77FFD3DA1A9}" type="presParOf" srcId="{391C3165-7CA4-4474-B16D-0E81A913E529}" destId="{D847A523-4A52-416C-BBA0-0E0768AEA260}" srcOrd="0" destOrd="0" presId="urn:microsoft.com/office/officeart/2008/layout/LinedList"/>
    <dgm:cxn modelId="{B29026FB-BFCB-4AFF-975E-049260D23E2B}" type="presParOf" srcId="{391C3165-7CA4-4474-B16D-0E81A913E529}" destId="{AEE48C87-672C-456B-9A62-329F4116346B}" srcOrd="1" destOrd="0" presId="urn:microsoft.com/office/officeart/2008/layout/LinedList"/>
    <dgm:cxn modelId="{7179BBA8-3488-4817-A4AA-E2E6E171C602}" type="presParOf" srcId="{AEE48C87-672C-456B-9A62-329F4116346B}" destId="{7406EE0A-54C1-40C9-93BE-F467544C30A0}" srcOrd="0" destOrd="0" presId="urn:microsoft.com/office/officeart/2008/layout/LinedList"/>
    <dgm:cxn modelId="{4400988D-384A-4B9E-AA60-EAD785DEEA97}" type="presParOf" srcId="{AEE48C87-672C-456B-9A62-329F4116346B}" destId="{1199C6E3-269E-4E55-9B5E-78BBBF50BA3E}" srcOrd="1" destOrd="0" presId="urn:microsoft.com/office/officeart/2008/layout/LinedList"/>
    <dgm:cxn modelId="{6B184DC2-2F8C-4EC2-B07E-A80D1C7A6167}" type="presParOf" srcId="{1199C6E3-269E-4E55-9B5E-78BBBF50BA3E}" destId="{30E2ABC3-D74B-4BC3-AD7C-0C20C99C62FE}" srcOrd="0" destOrd="0" presId="urn:microsoft.com/office/officeart/2008/layout/LinedList"/>
    <dgm:cxn modelId="{2EED39AE-9CDD-4B2B-B43B-4798B3E2689A}" type="presParOf" srcId="{1199C6E3-269E-4E55-9B5E-78BBBF50BA3E}" destId="{343CA0A8-F99D-467E-AB9E-BAC9AB5E30CE}" srcOrd="1" destOrd="0" presId="urn:microsoft.com/office/officeart/2008/layout/LinedList"/>
    <dgm:cxn modelId="{3CCA3A16-7602-4296-AEC9-4D9B2B48E762}" type="presParOf" srcId="{1199C6E3-269E-4E55-9B5E-78BBBF50BA3E}" destId="{F5A8DBA6-5E17-4F74-91BC-CC28F96947FE}" srcOrd="2" destOrd="0" presId="urn:microsoft.com/office/officeart/2008/layout/LinedList"/>
    <dgm:cxn modelId="{C43434F0-1D9B-4A95-B2F0-0D8C48C33140}" type="presParOf" srcId="{AEE48C87-672C-456B-9A62-329F4116346B}" destId="{716D2CB4-F458-45C1-BF9F-8AECD22615D7}" srcOrd="2" destOrd="0" presId="urn:microsoft.com/office/officeart/2008/layout/LinedList"/>
    <dgm:cxn modelId="{11A31D61-D189-43F0-8E05-11A826D3F027}" type="presParOf" srcId="{AEE48C87-672C-456B-9A62-329F4116346B}" destId="{F35F711E-94E3-4A95-A360-E41C70B4CA6A}" srcOrd="3" destOrd="0" presId="urn:microsoft.com/office/officeart/2008/layout/LinedList"/>
    <dgm:cxn modelId="{166A9281-F3FE-40DD-A6F6-BB2B6A973CDD}" type="presParOf" srcId="{207C8138-9B6A-46DE-8B15-FAD50BDC5FDC}" destId="{A35156A8-4073-4B4F-AC39-A1601C219A5F}" srcOrd="2" destOrd="0" presId="urn:microsoft.com/office/officeart/2008/layout/LinedList"/>
    <dgm:cxn modelId="{1EB9527F-D1C7-498D-97A6-D9F0A02A257D}" type="presParOf" srcId="{207C8138-9B6A-46DE-8B15-FAD50BDC5FDC}" destId="{730AC292-AE66-4677-8499-0FDEF32C433B}" srcOrd="3" destOrd="0" presId="urn:microsoft.com/office/officeart/2008/layout/LinedList"/>
    <dgm:cxn modelId="{30F8D47B-1014-4B87-92B4-9630079A009E}" type="presParOf" srcId="{730AC292-AE66-4677-8499-0FDEF32C433B}" destId="{90116317-7B2D-42B1-AAD7-94F8B35186A9}" srcOrd="0" destOrd="0" presId="urn:microsoft.com/office/officeart/2008/layout/LinedList"/>
    <dgm:cxn modelId="{54229B5F-3A07-4D61-B1CC-DEF091FC8649}" type="presParOf" srcId="{730AC292-AE66-4677-8499-0FDEF32C433B}" destId="{913BF88D-2A76-4375-9C07-44EAFEB49C35}" srcOrd="1" destOrd="0" presId="urn:microsoft.com/office/officeart/2008/layout/LinedList"/>
    <dgm:cxn modelId="{883963D6-0F18-4385-933C-8962192EDDC3}" type="presParOf" srcId="{913BF88D-2A76-4375-9C07-44EAFEB49C35}" destId="{31EC10B0-334C-4E85-9E83-5CB6F945459F}" srcOrd="0" destOrd="0" presId="urn:microsoft.com/office/officeart/2008/layout/LinedList"/>
    <dgm:cxn modelId="{42AAF4F1-2920-4480-91F9-D87B19FDA49D}" type="presParOf" srcId="{913BF88D-2A76-4375-9C07-44EAFEB49C35}" destId="{0E2E3BB1-EFE3-4603-9DD2-20FA92B494E8}" srcOrd="1" destOrd="0" presId="urn:microsoft.com/office/officeart/2008/layout/LinedList"/>
    <dgm:cxn modelId="{0CA777E7-69AC-4093-9B04-2811581C56FC}" type="presParOf" srcId="{0E2E3BB1-EFE3-4603-9DD2-20FA92B494E8}" destId="{A37216B2-651A-44B3-903E-5F5146322801}" srcOrd="0" destOrd="0" presId="urn:microsoft.com/office/officeart/2008/layout/LinedList"/>
    <dgm:cxn modelId="{1557B49B-AA3C-4910-A95C-35033605C9D1}" type="presParOf" srcId="{0E2E3BB1-EFE3-4603-9DD2-20FA92B494E8}" destId="{612556F4-2461-4558-A39C-6CAE78E50EC0}" srcOrd="1" destOrd="0" presId="urn:microsoft.com/office/officeart/2008/layout/LinedList"/>
    <dgm:cxn modelId="{45ADC3C8-3EB0-435E-B5AF-720551E0143A}" type="presParOf" srcId="{0E2E3BB1-EFE3-4603-9DD2-20FA92B494E8}" destId="{8B7B73EB-C2D9-467E-A962-D01481A60620}" srcOrd="2" destOrd="0" presId="urn:microsoft.com/office/officeart/2008/layout/LinedList"/>
    <dgm:cxn modelId="{F8FBD5C1-FE42-4E66-A308-29FD90371DB2}" type="presParOf" srcId="{913BF88D-2A76-4375-9C07-44EAFEB49C35}" destId="{2F7F1E0F-C40F-44D4-90A7-DE50F965CECA}" srcOrd="2" destOrd="0" presId="urn:microsoft.com/office/officeart/2008/layout/LinedList"/>
    <dgm:cxn modelId="{9CBB5AD7-6790-45DB-ABC2-105272B1369A}" type="presParOf" srcId="{913BF88D-2A76-4375-9C07-44EAFEB49C35}" destId="{BE519D12-7DF3-4C8C-8156-F529F86DE184}" srcOrd="3" destOrd="0" presId="urn:microsoft.com/office/officeart/2008/layout/LinedList"/>
    <dgm:cxn modelId="{3F7BB8BD-806C-4306-85F5-C033EDB40C04}" type="presParOf" srcId="{207C8138-9B6A-46DE-8B15-FAD50BDC5FDC}" destId="{ECE19F11-5251-4BBB-B691-CBC9E0193D43}" srcOrd="4" destOrd="0" presId="urn:microsoft.com/office/officeart/2008/layout/LinedList"/>
    <dgm:cxn modelId="{150FEED4-DBC1-44EA-A65B-F7CD6562801E}" type="presParOf" srcId="{207C8138-9B6A-46DE-8B15-FAD50BDC5FDC}" destId="{93416C4E-0FBA-404E-A4AF-B91A4280C7A3}" srcOrd="5" destOrd="0" presId="urn:microsoft.com/office/officeart/2008/layout/LinedList"/>
    <dgm:cxn modelId="{3B6231B9-2EA3-434B-BE46-0E294E1EA306}" type="presParOf" srcId="{93416C4E-0FBA-404E-A4AF-B91A4280C7A3}" destId="{69452498-D4A9-4887-BB99-AC2ADBA4E178}" srcOrd="0" destOrd="0" presId="urn:microsoft.com/office/officeart/2008/layout/LinedList"/>
    <dgm:cxn modelId="{22D5DBEF-FE55-4BA0-8FE0-09E1FFB9BAB4}" type="presParOf" srcId="{93416C4E-0FBA-404E-A4AF-B91A4280C7A3}" destId="{BBEE99FF-9E23-439A-BE53-35EC9283D2B4}" srcOrd="1" destOrd="0" presId="urn:microsoft.com/office/officeart/2008/layout/LinedList"/>
    <dgm:cxn modelId="{0F2B1D00-4AD2-4935-9AD0-E2D90A12AEBC}" type="presParOf" srcId="{BBEE99FF-9E23-439A-BE53-35EC9283D2B4}" destId="{0442B6A0-EB0C-4F5E-AC90-B76EAAA35D5D}" srcOrd="0" destOrd="0" presId="urn:microsoft.com/office/officeart/2008/layout/LinedList"/>
    <dgm:cxn modelId="{03F49CAA-F615-4A72-B46B-C336C87E4485}" type="presParOf" srcId="{BBEE99FF-9E23-439A-BE53-35EC9283D2B4}" destId="{C1ED3104-8ECF-4C25-BB7B-53379D12BA0E}" srcOrd="1" destOrd="0" presId="urn:microsoft.com/office/officeart/2008/layout/LinedList"/>
    <dgm:cxn modelId="{EF3C8EA4-30AB-431B-A1BF-C5A881967E83}" type="presParOf" srcId="{C1ED3104-8ECF-4C25-BB7B-53379D12BA0E}" destId="{E217E0CB-F971-45EF-A431-13426AF9C538}" srcOrd="0" destOrd="0" presId="urn:microsoft.com/office/officeart/2008/layout/LinedList"/>
    <dgm:cxn modelId="{E0A9C806-C222-4E8C-BC6B-05B78B156ED1}" type="presParOf" srcId="{C1ED3104-8ECF-4C25-BB7B-53379D12BA0E}" destId="{8185E02B-6952-43C5-AD2D-E126E937493D}" srcOrd="1" destOrd="0" presId="urn:microsoft.com/office/officeart/2008/layout/LinedList"/>
    <dgm:cxn modelId="{36CC924D-6AE6-4305-B6B4-B9AA71585640}" type="presParOf" srcId="{C1ED3104-8ECF-4C25-BB7B-53379D12BA0E}" destId="{E9D63A47-556E-45C9-910E-241F2F80AD0D}" srcOrd="2" destOrd="0" presId="urn:microsoft.com/office/officeart/2008/layout/LinedList"/>
    <dgm:cxn modelId="{98E792AF-6600-43EB-8EB1-1BD3B8810FC6}" type="presParOf" srcId="{BBEE99FF-9E23-439A-BE53-35EC9283D2B4}" destId="{6E4E7FA6-032F-426B-B64A-D037DA9C0A3E}" srcOrd="2" destOrd="0" presId="urn:microsoft.com/office/officeart/2008/layout/LinedList"/>
    <dgm:cxn modelId="{6086C7CD-E588-4027-80F4-EE3B49B066EC}" type="presParOf" srcId="{BBEE99FF-9E23-439A-BE53-35EC9283D2B4}" destId="{7593B67C-6F49-416E-BA6C-3F73DDE44410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1FAE0C-98D9-467C-89B2-240CC78BDA5E}">
      <dsp:nvSpPr>
        <dsp:cNvPr id="0" name=""/>
        <dsp:cNvSpPr/>
      </dsp:nvSpPr>
      <dsp:spPr>
        <a:xfrm>
          <a:off x="0" y="413930"/>
          <a:ext cx="1116124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OOI</a:t>
          </a:r>
          <a:endParaRPr lang="es-PE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0" y="413930"/>
        <a:ext cx="1116124" cy="297000"/>
      </dsp:txXfrm>
    </dsp:sp>
    <dsp:sp modelId="{57E82B93-2119-4A75-84EA-7CB1D35402E2}">
      <dsp:nvSpPr>
        <dsp:cNvPr id="0" name=""/>
        <dsp:cNvSpPr/>
      </dsp:nvSpPr>
      <dsp:spPr>
        <a:xfrm>
          <a:off x="1116123" y="14836"/>
          <a:ext cx="223224" cy="1095187"/>
        </a:xfrm>
        <a:prstGeom prst="leftBrace">
          <a:avLst>
            <a:gd name="adj1" fmla="val 35000"/>
            <a:gd name="adj2" fmla="val 50000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D179B6-25B0-4C77-AB52-5E28A2BCDBBD}">
      <dsp:nvSpPr>
        <dsp:cNvPr id="0" name=""/>
        <dsp:cNvSpPr/>
      </dsp:nvSpPr>
      <dsp:spPr>
        <a:xfrm>
          <a:off x="1428638" y="14836"/>
          <a:ext cx="3035857" cy="109518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1200" b="1" kern="1200" smtClean="0">
              <a:latin typeface="Arial" pitchFamily="34" charset="0"/>
              <a:cs typeface="Arial" pitchFamily="34" charset="0"/>
            </a:rPr>
            <a:t>«OBRAS OBLIGATORIAS INICIALES»</a:t>
          </a:r>
          <a:endParaRPr lang="es-PE" sz="12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1200" kern="1200" dirty="0" smtClean="0">
              <a:latin typeface="Arial" pitchFamily="34" charset="0"/>
              <a:cs typeface="Arial" pitchFamily="34" charset="0"/>
            </a:rPr>
            <a:t>Tipo I: Canta – Huayllay, mejorar las condiciones de la  vía.</a:t>
          </a:r>
          <a:endParaRPr lang="es-PE" sz="12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1200" kern="1200" dirty="0" smtClean="0">
              <a:latin typeface="Arial" pitchFamily="34" charset="0"/>
              <a:cs typeface="Arial" pitchFamily="34" charset="0"/>
            </a:rPr>
            <a:t>Tipo II: Huayllay – </a:t>
          </a:r>
          <a:r>
            <a:rPr lang="es-PE" sz="1200" kern="1200" dirty="0" err="1" smtClean="0">
              <a:latin typeface="Arial" pitchFamily="34" charset="0"/>
              <a:cs typeface="Arial" pitchFamily="34" charset="0"/>
            </a:rPr>
            <a:t>Dv</a:t>
          </a:r>
          <a:r>
            <a:rPr lang="es-PE" sz="1200" kern="1200" dirty="0" smtClean="0">
              <a:latin typeface="Arial" pitchFamily="34" charset="0"/>
              <a:cs typeface="Arial" pitchFamily="34" charset="0"/>
            </a:rPr>
            <a:t>. Cochamarca – Emp. PE3N, alcanzar las exigencias de los estándares.</a:t>
          </a:r>
          <a:endParaRPr lang="es-PE" sz="1200" kern="1200" dirty="0">
            <a:latin typeface="Arial" pitchFamily="34" charset="0"/>
            <a:cs typeface="Arial" pitchFamily="34" charset="0"/>
          </a:endParaRPr>
        </a:p>
      </dsp:txBody>
      <dsp:txXfrm>
        <a:off x="1428638" y="14836"/>
        <a:ext cx="3035857" cy="1095187"/>
      </dsp:txXfrm>
    </dsp:sp>
    <dsp:sp modelId="{BC0E08AF-76E3-4D85-9887-6195C166DFBC}">
      <dsp:nvSpPr>
        <dsp:cNvPr id="0" name=""/>
        <dsp:cNvSpPr/>
      </dsp:nvSpPr>
      <dsp:spPr>
        <a:xfrm>
          <a:off x="0" y="1345093"/>
          <a:ext cx="1116124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OOP</a:t>
          </a:r>
          <a:endParaRPr lang="es-PE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0" y="1345093"/>
        <a:ext cx="1116124" cy="297000"/>
      </dsp:txXfrm>
    </dsp:sp>
    <dsp:sp modelId="{4DDC7F9C-6FF3-4A14-B162-061FE255E286}">
      <dsp:nvSpPr>
        <dsp:cNvPr id="0" name=""/>
        <dsp:cNvSpPr/>
      </dsp:nvSpPr>
      <dsp:spPr>
        <a:xfrm>
          <a:off x="1116123" y="1131624"/>
          <a:ext cx="223224" cy="723937"/>
        </a:xfrm>
        <a:prstGeom prst="leftBrace">
          <a:avLst>
            <a:gd name="adj1" fmla="val 35000"/>
            <a:gd name="adj2" fmla="val 50000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D084FE-44A9-4ED6-943E-5C7E58746F42}">
      <dsp:nvSpPr>
        <dsp:cNvPr id="0" name=""/>
        <dsp:cNvSpPr/>
      </dsp:nvSpPr>
      <dsp:spPr>
        <a:xfrm>
          <a:off x="1428638" y="1127128"/>
          <a:ext cx="3035857" cy="7239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1200" b="1" kern="1200" dirty="0" smtClean="0">
              <a:latin typeface="Arial" pitchFamily="34" charset="0"/>
              <a:cs typeface="Arial" pitchFamily="34" charset="0"/>
            </a:rPr>
            <a:t>«OBRAS OBLIGATORIAS PROGRAMADAS» </a:t>
          </a:r>
          <a:r>
            <a:rPr lang="es-PE" sz="1200" kern="1200" dirty="0" smtClean="0">
              <a:latin typeface="Arial" pitchFamily="34" charset="0"/>
              <a:cs typeface="Arial" pitchFamily="34" charset="0"/>
            </a:rPr>
            <a:t>facilita el cumplimiento de los indicadores estándares</a:t>
          </a:r>
          <a:endParaRPr lang="es-PE" sz="1200" kern="1200" dirty="0">
            <a:latin typeface="Arial" pitchFamily="34" charset="0"/>
            <a:cs typeface="Arial" pitchFamily="34" charset="0"/>
          </a:endParaRPr>
        </a:p>
      </dsp:txBody>
      <dsp:txXfrm>
        <a:off x="1428638" y="1127128"/>
        <a:ext cx="3035857" cy="723937"/>
      </dsp:txXfrm>
    </dsp:sp>
    <dsp:sp modelId="{983C2217-A4E7-4841-9BFE-871047A0FEA0}">
      <dsp:nvSpPr>
        <dsp:cNvPr id="0" name=""/>
        <dsp:cNvSpPr/>
      </dsp:nvSpPr>
      <dsp:spPr>
        <a:xfrm>
          <a:off x="30588" y="2262899"/>
          <a:ext cx="1116124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CNS</a:t>
          </a:r>
          <a:endParaRPr lang="es-PE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30588" y="2262899"/>
        <a:ext cx="1116124" cy="297000"/>
      </dsp:txXfrm>
    </dsp:sp>
    <dsp:sp modelId="{2177E4F1-9E68-4422-8947-E8269472BD4D}">
      <dsp:nvSpPr>
        <dsp:cNvPr id="0" name=""/>
        <dsp:cNvSpPr/>
      </dsp:nvSpPr>
      <dsp:spPr>
        <a:xfrm>
          <a:off x="1116123" y="1877161"/>
          <a:ext cx="223224" cy="1095187"/>
        </a:xfrm>
        <a:prstGeom prst="leftBrace">
          <a:avLst>
            <a:gd name="adj1" fmla="val 35000"/>
            <a:gd name="adj2" fmla="val 50000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FF33E5-A96E-4ECF-94ED-CE94C61387E9}">
      <dsp:nvSpPr>
        <dsp:cNvPr id="0" name=""/>
        <dsp:cNvSpPr/>
      </dsp:nvSpPr>
      <dsp:spPr>
        <a:xfrm>
          <a:off x="1428638" y="1877161"/>
          <a:ext cx="3035857" cy="109518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1200" b="1" kern="1200" dirty="0" smtClean="0">
              <a:latin typeface="Arial" pitchFamily="34" charset="0"/>
              <a:cs typeface="Arial" pitchFamily="34" charset="0"/>
            </a:rPr>
            <a:t>«CONSERVACIÓN POR NIVELES DE SERVICIO»</a:t>
          </a:r>
          <a:endParaRPr lang="es-PE" sz="12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1200" kern="1200" dirty="0" smtClean="0">
              <a:latin typeface="Arial" pitchFamily="34" charset="0"/>
              <a:cs typeface="Arial" pitchFamily="34" charset="0"/>
            </a:rPr>
            <a:t>Lima – Canta, alcanzar y mantener los indicadores de conservación</a:t>
          </a:r>
          <a:endParaRPr lang="es-PE" sz="12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1200" kern="1200" dirty="0" smtClean="0">
              <a:latin typeface="Arial" pitchFamily="34" charset="0"/>
              <a:cs typeface="Arial" pitchFamily="34" charset="0"/>
            </a:rPr>
            <a:t>Canta -Huayllay – Emp. PE-3N, mantener los indicadores de conservación.</a:t>
          </a:r>
          <a:endParaRPr lang="es-PE" sz="1200" kern="1200" dirty="0">
            <a:latin typeface="Arial" pitchFamily="34" charset="0"/>
            <a:cs typeface="Arial" pitchFamily="34" charset="0"/>
          </a:endParaRPr>
        </a:p>
      </dsp:txBody>
      <dsp:txXfrm>
        <a:off x="1428638" y="1877161"/>
        <a:ext cx="3035857" cy="1095187"/>
      </dsp:txXfrm>
    </dsp:sp>
    <dsp:sp modelId="{E908E10F-91E9-471B-B550-B68C5E845228}">
      <dsp:nvSpPr>
        <dsp:cNvPr id="0" name=""/>
        <dsp:cNvSpPr/>
      </dsp:nvSpPr>
      <dsp:spPr>
        <a:xfrm>
          <a:off x="0" y="3128527"/>
          <a:ext cx="1116124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OOC</a:t>
          </a:r>
          <a:endParaRPr lang="es-PE" sz="1600" kern="1200" dirty="0">
            <a:latin typeface="Arial" pitchFamily="34" charset="0"/>
            <a:cs typeface="Arial" pitchFamily="34" charset="0"/>
          </a:endParaRPr>
        </a:p>
      </dsp:txBody>
      <dsp:txXfrm>
        <a:off x="0" y="3128527"/>
        <a:ext cx="1116124" cy="297000"/>
      </dsp:txXfrm>
    </dsp:sp>
    <dsp:sp modelId="{967F9A35-E3F6-46D9-89DF-283C1C3058AC}">
      <dsp:nvSpPr>
        <dsp:cNvPr id="0" name=""/>
        <dsp:cNvSpPr/>
      </dsp:nvSpPr>
      <dsp:spPr>
        <a:xfrm>
          <a:off x="1116123" y="2993949"/>
          <a:ext cx="223224" cy="566156"/>
        </a:xfrm>
        <a:prstGeom prst="leftBrace">
          <a:avLst>
            <a:gd name="adj1" fmla="val 35000"/>
            <a:gd name="adj2" fmla="val 50000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289378-4451-454C-8BA9-271FDC4545FA}">
      <dsp:nvSpPr>
        <dsp:cNvPr id="0" name=""/>
        <dsp:cNvSpPr/>
      </dsp:nvSpPr>
      <dsp:spPr>
        <a:xfrm>
          <a:off x="1428638" y="2993949"/>
          <a:ext cx="3035857" cy="56615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1200" b="1" kern="1200" dirty="0" smtClean="0">
              <a:latin typeface="Arial" pitchFamily="34" charset="0"/>
              <a:cs typeface="Arial" pitchFamily="34" charset="0"/>
            </a:rPr>
            <a:t>«OBRAS OBLIGATORIAS COMPLEMENTARIAS» </a:t>
          </a:r>
          <a:r>
            <a:rPr lang="es-PE" sz="1200" kern="1200" dirty="0" smtClean="0">
              <a:latin typeface="Arial" pitchFamily="34" charset="0"/>
              <a:cs typeface="Arial" pitchFamily="34" charset="0"/>
            </a:rPr>
            <a:t>Construcción de 02 Pesajes y 02 Peajes.</a:t>
          </a:r>
          <a:endParaRPr lang="es-PE" sz="1200" kern="1200" dirty="0">
            <a:latin typeface="Arial" pitchFamily="34" charset="0"/>
            <a:cs typeface="Arial" pitchFamily="34" charset="0"/>
          </a:endParaRPr>
        </a:p>
      </dsp:txBody>
      <dsp:txXfrm>
        <a:off x="1428638" y="2993949"/>
        <a:ext cx="3035857" cy="566156"/>
      </dsp:txXfrm>
    </dsp:sp>
    <dsp:sp modelId="{A078524B-9D50-488B-B125-63E4513B8FDC}">
      <dsp:nvSpPr>
        <dsp:cNvPr id="0" name=""/>
        <dsp:cNvSpPr/>
      </dsp:nvSpPr>
      <dsp:spPr>
        <a:xfrm>
          <a:off x="0" y="3795174"/>
          <a:ext cx="1116124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AE</a:t>
          </a:r>
          <a:endParaRPr lang="es-PE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0" y="3795174"/>
        <a:ext cx="1116124" cy="297000"/>
      </dsp:txXfrm>
    </dsp:sp>
    <dsp:sp modelId="{C333B7CE-DABB-407C-9A18-E8DDF22E8670}">
      <dsp:nvSpPr>
        <dsp:cNvPr id="0" name=""/>
        <dsp:cNvSpPr/>
      </dsp:nvSpPr>
      <dsp:spPr>
        <a:xfrm>
          <a:off x="1116123" y="3581705"/>
          <a:ext cx="223224" cy="723937"/>
        </a:xfrm>
        <a:prstGeom prst="leftBrace">
          <a:avLst>
            <a:gd name="adj1" fmla="val 35000"/>
            <a:gd name="adj2" fmla="val 50000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3116DB-3706-4412-ACB5-179E509AC62B}">
      <dsp:nvSpPr>
        <dsp:cNvPr id="0" name=""/>
        <dsp:cNvSpPr/>
      </dsp:nvSpPr>
      <dsp:spPr>
        <a:xfrm>
          <a:off x="1428638" y="3581705"/>
          <a:ext cx="3035857" cy="7239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1200" b="1" kern="1200" dirty="0" smtClean="0">
              <a:latin typeface="Arial" pitchFamily="34" charset="0"/>
              <a:cs typeface="Arial" pitchFamily="34" charset="0"/>
            </a:rPr>
            <a:t>«ATENCIONES ESPECIALES» </a:t>
          </a:r>
          <a:r>
            <a:rPr lang="es-PE" sz="1200" kern="1200" dirty="0" smtClean="0">
              <a:latin typeface="Arial" pitchFamily="34" charset="0"/>
              <a:cs typeface="Arial" pitchFamily="34" charset="0"/>
            </a:rPr>
            <a:t>Atención de emergencias Viales y mitigación de riesgos potenciales que afecte la transitabilidad del corredor.</a:t>
          </a:r>
          <a:endParaRPr lang="es-PE" sz="1200" kern="1200" dirty="0">
            <a:latin typeface="Arial" pitchFamily="34" charset="0"/>
            <a:cs typeface="Arial" pitchFamily="34" charset="0"/>
          </a:endParaRPr>
        </a:p>
      </dsp:txBody>
      <dsp:txXfrm>
        <a:off x="1428638" y="3581705"/>
        <a:ext cx="3035857" cy="7239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5A9D4C-73F2-4245-892F-65C593482F19}">
      <dsp:nvSpPr>
        <dsp:cNvPr id="0" name=""/>
        <dsp:cNvSpPr/>
      </dsp:nvSpPr>
      <dsp:spPr>
        <a:xfrm>
          <a:off x="0" y="479"/>
          <a:ext cx="8340732" cy="0"/>
        </a:xfrm>
        <a:prstGeom prst="lin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47A523-4A52-416C-BBA0-0E0768AEA260}">
      <dsp:nvSpPr>
        <dsp:cNvPr id="0" name=""/>
        <dsp:cNvSpPr/>
      </dsp:nvSpPr>
      <dsp:spPr>
        <a:xfrm>
          <a:off x="74168" y="350"/>
          <a:ext cx="2552299" cy="4331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8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Plazo</a:t>
          </a:r>
          <a:endParaRPr lang="es-PE" sz="18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74168" y="350"/>
        <a:ext cx="2552299" cy="433198"/>
      </dsp:txXfrm>
    </dsp:sp>
    <dsp:sp modelId="{343CA0A8-F99D-467E-AB9E-BAC9AB5E30CE}">
      <dsp:nvSpPr>
        <dsp:cNvPr id="0" name=""/>
        <dsp:cNvSpPr/>
      </dsp:nvSpPr>
      <dsp:spPr>
        <a:xfrm>
          <a:off x="2643678" y="19732"/>
          <a:ext cx="5677210" cy="297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4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96 meses</a:t>
          </a:r>
          <a:endParaRPr lang="es-PE" sz="14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2643678" y="19732"/>
        <a:ext cx="5677210" cy="297724"/>
      </dsp:txXfrm>
    </dsp:sp>
    <dsp:sp modelId="{716D2CB4-F458-45C1-BF9F-8AECD22615D7}">
      <dsp:nvSpPr>
        <dsp:cNvPr id="0" name=""/>
        <dsp:cNvSpPr/>
      </dsp:nvSpPr>
      <dsp:spPr>
        <a:xfrm>
          <a:off x="2535114" y="330888"/>
          <a:ext cx="5766834" cy="0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35156A8-4073-4B4F-AC39-A1601C219A5F}">
      <dsp:nvSpPr>
        <dsp:cNvPr id="0" name=""/>
        <dsp:cNvSpPr/>
      </dsp:nvSpPr>
      <dsp:spPr>
        <a:xfrm>
          <a:off x="0" y="414408"/>
          <a:ext cx="8340732" cy="0"/>
        </a:xfrm>
        <a:prstGeom prst="lin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116317-7B2D-42B1-AAD7-94F8B35186A9}">
      <dsp:nvSpPr>
        <dsp:cNvPr id="0" name=""/>
        <dsp:cNvSpPr/>
      </dsp:nvSpPr>
      <dsp:spPr>
        <a:xfrm>
          <a:off x="80173" y="455577"/>
          <a:ext cx="2544241" cy="5390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8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VR a título indicativo</a:t>
          </a:r>
          <a:endParaRPr lang="es-PE" sz="18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80173" y="455577"/>
        <a:ext cx="2544241" cy="539005"/>
      </dsp:txXfrm>
    </dsp:sp>
    <dsp:sp modelId="{612556F4-2461-4558-A39C-6CAE78E50EC0}">
      <dsp:nvSpPr>
        <dsp:cNvPr id="0" name=""/>
        <dsp:cNvSpPr/>
      </dsp:nvSpPr>
      <dsp:spPr>
        <a:xfrm>
          <a:off x="2574642" y="530025"/>
          <a:ext cx="5684282" cy="187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4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S/. 528 Millones de Nuevos Soles.</a:t>
          </a:r>
          <a:endParaRPr lang="es-PE" sz="14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2574642" y="530025"/>
        <a:ext cx="5684282" cy="187498"/>
      </dsp:txXfrm>
    </dsp:sp>
    <dsp:sp modelId="{2F7F1E0F-C40F-44D4-90A7-DE50F965CECA}">
      <dsp:nvSpPr>
        <dsp:cNvPr id="0" name=""/>
        <dsp:cNvSpPr/>
      </dsp:nvSpPr>
      <dsp:spPr>
        <a:xfrm>
          <a:off x="2547832" y="824710"/>
          <a:ext cx="5792899" cy="0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CE19F11-5251-4BBB-B691-CBC9E0193D43}">
      <dsp:nvSpPr>
        <dsp:cNvPr id="0" name=""/>
        <dsp:cNvSpPr/>
      </dsp:nvSpPr>
      <dsp:spPr>
        <a:xfrm>
          <a:off x="0" y="796870"/>
          <a:ext cx="8340732" cy="0"/>
        </a:xfrm>
        <a:prstGeom prst="lin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9452498-D4A9-4887-BB99-AC2ADBA4E178}">
      <dsp:nvSpPr>
        <dsp:cNvPr id="0" name=""/>
        <dsp:cNvSpPr/>
      </dsp:nvSpPr>
      <dsp:spPr>
        <a:xfrm>
          <a:off x="73627" y="934672"/>
          <a:ext cx="2544501" cy="5390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800" b="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Norma de Contratación</a:t>
          </a:r>
          <a:endParaRPr lang="es-PE" sz="1800" b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73627" y="934672"/>
        <a:ext cx="2544501" cy="539005"/>
      </dsp:txXfrm>
    </dsp:sp>
    <dsp:sp modelId="{8185E02B-6952-43C5-AD2D-E126E937493D}">
      <dsp:nvSpPr>
        <dsp:cNvPr id="0" name=""/>
        <dsp:cNvSpPr/>
      </dsp:nvSpPr>
      <dsp:spPr>
        <a:xfrm>
          <a:off x="2574903" y="882974"/>
          <a:ext cx="5684282" cy="520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4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El proyecto se basa en las Políticas para la Adquisición de Bienes y Obras Financiados por el BID  (GN-2349-9). </a:t>
          </a:r>
        </a:p>
      </dsp:txBody>
      <dsp:txXfrm>
        <a:off x="2574903" y="882974"/>
        <a:ext cx="5684282" cy="520466"/>
      </dsp:txXfrm>
    </dsp:sp>
    <dsp:sp modelId="{6E4E7FA6-032F-426B-B64A-D037DA9C0A3E}">
      <dsp:nvSpPr>
        <dsp:cNvPr id="0" name=""/>
        <dsp:cNvSpPr/>
      </dsp:nvSpPr>
      <dsp:spPr>
        <a:xfrm>
          <a:off x="2547832" y="0"/>
          <a:ext cx="5792899" cy="0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+Icon">
  <dgm:title val="Lista de llaves verticales"/>
  <dgm:desc val="Se usa para mostrar bloques de información agrupados. Funciona bien con gran cantidad de texto de nivel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6860A-5D19-4994-8C11-3DD68A038B73}" type="datetimeFigureOut">
              <a:rPr lang="es-PE" smtClean="0"/>
              <a:pPr/>
              <a:t>04/09/2013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D751E0-E5F1-4D28-B57E-6E6825B2BC31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03981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751E0-E5F1-4D28-B57E-6E6825B2BC31}" type="slidenum">
              <a:rPr lang="es-PE" smtClean="0"/>
              <a:pPr/>
              <a:t>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86132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3BFD-5A0A-4AB4-8020-AED6AF1F15BF}" type="datetimeFigureOut">
              <a:rPr lang="es-PE" smtClean="0"/>
              <a:pPr/>
              <a:t>04/09/2013</a:t>
            </a:fld>
            <a:endParaRPr lang="es-P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4871FD-5B47-4165-B039-C1D149E8EF02}" type="slidenum">
              <a:rPr lang="es-PE" smtClean="0"/>
              <a:pPr/>
              <a:t>‹Nº›</a:t>
            </a:fld>
            <a:endParaRPr lang="es-P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3BFD-5A0A-4AB4-8020-AED6AF1F15BF}" type="datetimeFigureOut">
              <a:rPr lang="es-PE" smtClean="0"/>
              <a:pPr/>
              <a:t>04/09/2013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871FD-5B47-4165-B039-C1D149E8EF02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3BFD-5A0A-4AB4-8020-AED6AF1F15BF}" type="datetimeFigureOut">
              <a:rPr lang="es-PE" smtClean="0"/>
              <a:pPr/>
              <a:t>04/09/2013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871FD-5B47-4165-B039-C1D149E8EF02}" type="slidenum">
              <a:rPr lang="es-PE" smtClean="0"/>
              <a:pPr/>
              <a:t>‹Nº›</a:t>
            </a:fld>
            <a:endParaRPr lang="es-PE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3BFD-5A0A-4AB4-8020-AED6AF1F15BF}" type="datetimeFigureOut">
              <a:rPr lang="es-PE" smtClean="0"/>
              <a:pPr/>
              <a:t>04/09/2013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871FD-5B47-4165-B039-C1D149E8EF02}" type="slidenum">
              <a:rPr lang="es-PE" smtClean="0"/>
              <a:pPr/>
              <a:t>‹Nº›</a:t>
            </a:fld>
            <a:endParaRPr lang="es-P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3BFD-5A0A-4AB4-8020-AED6AF1F15BF}" type="datetimeFigureOut">
              <a:rPr lang="es-PE" smtClean="0"/>
              <a:pPr/>
              <a:t>04/09/2013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871FD-5B47-4165-B039-C1D149E8EF02}" type="slidenum">
              <a:rPr lang="es-PE" smtClean="0"/>
              <a:pPr/>
              <a:t>‹Nº›</a:t>
            </a:fld>
            <a:endParaRPr lang="es-PE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3BFD-5A0A-4AB4-8020-AED6AF1F15BF}" type="datetimeFigureOut">
              <a:rPr lang="es-PE" smtClean="0"/>
              <a:pPr/>
              <a:t>04/09/2013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871FD-5B47-4165-B039-C1D149E8EF02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3BFD-5A0A-4AB4-8020-AED6AF1F15BF}" type="datetimeFigureOut">
              <a:rPr lang="es-PE" smtClean="0"/>
              <a:pPr/>
              <a:t>04/09/2013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871FD-5B47-4165-B039-C1D149E8EF02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3BFD-5A0A-4AB4-8020-AED6AF1F15BF}" type="datetimeFigureOut">
              <a:rPr lang="es-PE" smtClean="0"/>
              <a:pPr/>
              <a:t>04/09/2013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871FD-5B47-4165-B039-C1D149E8EF02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3BFD-5A0A-4AB4-8020-AED6AF1F15BF}" type="datetimeFigureOut">
              <a:rPr lang="es-PE" smtClean="0"/>
              <a:pPr/>
              <a:t>04/09/2013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871FD-5B47-4165-B039-C1D149E8EF02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3BFD-5A0A-4AB4-8020-AED6AF1F15BF}" type="datetimeFigureOut">
              <a:rPr lang="es-PE" smtClean="0"/>
              <a:pPr/>
              <a:t>04/09/2013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871FD-5B47-4165-B039-C1D149E8EF02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3BFD-5A0A-4AB4-8020-AED6AF1F15BF}" type="datetimeFigureOut">
              <a:rPr lang="es-PE" smtClean="0"/>
              <a:pPr/>
              <a:t>04/09/2013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871FD-5B47-4165-B039-C1D149E8EF02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4"/>
          <p:cNvGrpSpPr/>
          <p:nvPr userDrawn="1"/>
        </p:nvGrpSpPr>
        <p:grpSpPr>
          <a:xfrm>
            <a:off x="0" y="800100"/>
            <a:ext cx="9144000" cy="1224422"/>
            <a:chOff x="0" y="800100"/>
            <a:chExt cx="9144000" cy="122442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800100"/>
              <a:ext cx="9144000" cy="12240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pic>
          <p:nvPicPr>
            <p:cNvPr id="7" name="Billede 3" descr="dreamstime_Handshake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>
            <a:xfrm>
              <a:off x="7334250" y="800100"/>
              <a:ext cx="1809750" cy="1224422"/>
            </a:xfrm>
            <a:prstGeom prst="rect">
              <a:avLst/>
            </a:prstGeom>
          </p:spPr>
        </p:pic>
      </p:grp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2298700"/>
            <a:ext cx="8229600" cy="3827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77800" y="8334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11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4478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ladsholder til dato 3"/>
          <p:cNvSpPr>
            <a:spLocks noGrp="1"/>
          </p:cNvSpPr>
          <p:nvPr userDrawn="1"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9" name="Pladsholder til diasnummer 5"/>
          <p:cNvSpPr>
            <a:spLocks noGrp="1"/>
          </p:cNvSpPr>
          <p:nvPr userDrawn="1"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val="508961890"/>
      </p:ext>
    </p:extLst>
  </p:cSld>
  <p:clrMapOvr>
    <a:masterClrMapping/>
  </p:clrMapOvr>
  <p:transition spd="slow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0713431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ACD3BFD-5A0A-4AB4-8020-AED6AF1F15BF}" type="datetimeFigureOut">
              <a:rPr lang="es-PE" smtClean="0"/>
              <a:pPr/>
              <a:t>04/09/2013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84871FD-5B47-4165-B039-C1D149E8EF02}" type="slidenum">
              <a:rPr lang="es-PE" smtClean="0"/>
              <a:pPr/>
              <a:t>‹Nº›</a:t>
            </a:fld>
            <a:endParaRPr lang="es-PE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ransition spd="slow">
    <p:wipe dir="r"/>
  </p:transition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microsoft.com/office/2007/relationships/hdphoto" Target="../media/hdphoto1.wdp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4.jpeg"/><Relationship Id="rId5" Type="http://schemas.microsoft.com/office/2007/relationships/hdphoto" Target="../media/hdphoto3.wdp"/><Relationship Id="rId10" Type="http://schemas.openxmlformats.org/officeDocument/2006/relationships/image" Target="../media/image3.jpeg"/><Relationship Id="rId4" Type="http://schemas.openxmlformats.org/officeDocument/2006/relationships/image" Target="../media/image9.jpeg"/><Relationship Id="rId9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4.jpeg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/>
        </p:nvSpPr>
        <p:spPr>
          <a:xfrm>
            <a:off x="-33490" y="6076950"/>
            <a:ext cx="9199716" cy="742950"/>
          </a:xfrm>
          <a:prstGeom prst="rect">
            <a:avLst/>
          </a:prstGeom>
          <a:gradFill flip="none" rotWithShape="1">
            <a:gsLst>
              <a:gs pos="89000">
                <a:srgbClr val="C00000"/>
              </a:gs>
              <a:gs pos="20000">
                <a:srgbClr val="F50736"/>
              </a:gs>
              <a:gs pos="11000">
                <a:srgbClr val="F50736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1510" name="Rectangle 4"/>
          <p:cNvSpPr>
            <a:spLocks noChangeArrowheads="1"/>
          </p:cNvSpPr>
          <p:nvPr/>
        </p:nvSpPr>
        <p:spPr bwMode="gray">
          <a:xfrm>
            <a:off x="4201880" y="6237312"/>
            <a:ext cx="482984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r" defTabSz="801688"/>
            <a:r>
              <a:rPr lang="en-US" sz="1600" dirty="0">
                <a:solidFill>
                  <a:schemeClr val="bg1"/>
                </a:solidFill>
              </a:rPr>
              <a:t>CONTRATO DE PRESTAMO 2769 / OC -PE </a:t>
            </a:r>
          </a:p>
        </p:txBody>
      </p:sp>
      <p:sp>
        <p:nvSpPr>
          <p:cNvPr id="21511" name="Rectangle 4"/>
          <p:cNvSpPr>
            <a:spLocks noChangeArrowheads="1"/>
          </p:cNvSpPr>
          <p:nvPr/>
        </p:nvSpPr>
        <p:spPr bwMode="gray">
          <a:xfrm>
            <a:off x="172656" y="6307137"/>
            <a:ext cx="3285044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801688"/>
            <a:r>
              <a:rPr lang="es-ES" sz="1600" dirty="0" smtClean="0">
                <a:solidFill>
                  <a:schemeClr val="bg1"/>
                </a:solidFill>
              </a:rPr>
              <a:t>Setiembre 2013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323529" y="2219326"/>
            <a:ext cx="6293271" cy="3324224"/>
          </a:xfrm>
          <a:prstGeom prst="rect">
            <a:avLst/>
          </a:prstGeom>
        </p:spPr>
        <p:txBody>
          <a:bodyPr anchor="ctr"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itchFamily="34" charset="0"/>
                <a:ea typeface="ＭＳ Ｐゴシック" pitchFamily="-97" charset="-128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9pPr>
          </a:lstStyle>
          <a:p>
            <a:pPr algn="ctr"/>
            <a:r>
              <a:rPr lang="es-PE" sz="2400" b="1" dirty="0" smtClean="0">
                <a:solidFill>
                  <a:srgbClr val="C00000"/>
                </a:solidFill>
                <a:latin typeface="Calibri" pitchFamily="34" charset="0"/>
              </a:rPr>
              <a:t>“MEJORAMIENTO,  REHABILITACION </a:t>
            </a:r>
          </a:p>
          <a:p>
            <a:pPr algn="ctr"/>
            <a:r>
              <a:rPr lang="es-PE" sz="2400" b="1" dirty="0" smtClean="0">
                <a:solidFill>
                  <a:srgbClr val="C00000"/>
                </a:solidFill>
                <a:latin typeface="Calibri" pitchFamily="34" charset="0"/>
              </a:rPr>
              <a:t> Y CONSERVACION POR NIVELES DE SERVICIO </a:t>
            </a:r>
          </a:p>
          <a:p>
            <a:pPr algn="ctr"/>
            <a:r>
              <a:rPr lang="es-PE" sz="2400" b="1" dirty="0" smtClean="0">
                <a:solidFill>
                  <a:srgbClr val="C00000"/>
                </a:solidFill>
                <a:latin typeface="Calibri" pitchFamily="34" charset="0"/>
              </a:rPr>
              <a:t>DEL CORREDOR VIAL </a:t>
            </a:r>
            <a:br>
              <a:rPr lang="es-PE" sz="2400" b="1" dirty="0" smtClean="0">
                <a:solidFill>
                  <a:srgbClr val="C00000"/>
                </a:solidFill>
                <a:latin typeface="Calibri" pitchFamily="34" charset="0"/>
              </a:rPr>
            </a:br>
            <a:r>
              <a:rPr lang="es-PE" sz="2400" b="1" dirty="0" smtClean="0">
                <a:solidFill>
                  <a:srgbClr val="C00000"/>
                </a:solidFill>
                <a:latin typeface="Calibri" pitchFamily="34" charset="0"/>
              </a:rPr>
              <a:t>LIMA – CANTA- HUAYLLAY- </a:t>
            </a:r>
          </a:p>
          <a:p>
            <a:pPr algn="ctr"/>
            <a:r>
              <a:rPr lang="es-PE" sz="2400" b="1" dirty="0" smtClean="0">
                <a:solidFill>
                  <a:srgbClr val="C00000"/>
                </a:solidFill>
                <a:latin typeface="Calibri" pitchFamily="34" charset="0"/>
              </a:rPr>
              <a:t>DV. COCHAMARCA – EMPALME PE-3N”</a:t>
            </a:r>
          </a:p>
          <a:p>
            <a:pPr algn="ctr"/>
            <a:endParaRPr lang="es-PE" sz="2800" b="1" dirty="0">
              <a:solidFill>
                <a:srgbClr val="C00000"/>
              </a:solidFill>
              <a:latin typeface="Calibri" pitchFamily="34" charset="0"/>
            </a:endParaRPr>
          </a:p>
          <a:p>
            <a:pPr algn="ctr"/>
            <a:r>
              <a:rPr lang="es-PE" sz="2800" b="1" dirty="0" smtClean="0">
                <a:solidFill>
                  <a:srgbClr val="C00000"/>
                </a:solidFill>
                <a:latin typeface="Calibri" pitchFamily="34" charset="0"/>
              </a:rPr>
              <a:t>Reunión Informativa</a:t>
            </a:r>
            <a:endParaRPr lang="es-PE" sz="4000" dirty="0">
              <a:solidFill>
                <a:srgbClr val="C00000"/>
              </a:solidFill>
            </a:endParaRPr>
          </a:p>
        </p:txBody>
      </p:sp>
      <p:pic>
        <p:nvPicPr>
          <p:cNvPr id="10" name="11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46" y="73652"/>
            <a:ext cx="5838293" cy="547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984" y="44624"/>
            <a:ext cx="1624108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D:\KAREN ROMERO\A. BID - PE20A\GARMIN\VISITA DE CAMPO LIMA-CANTA\DCIM\1000GRMN\DSC0025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73" t="41308" r="25417"/>
          <a:stretch/>
        </p:blipFill>
        <p:spPr bwMode="auto">
          <a:xfrm>
            <a:off x="6826181" y="2343587"/>
            <a:ext cx="2236613" cy="1756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http://2.bp.blogspot.com/-BFIomyWP0og/TaqqFCIdCXI/AAAAAAAALx0/UyOB3o5Jbhw/s1600/interoceanica_a_cusco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137" y="4327145"/>
            <a:ext cx="2257957" cy="16926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3" name="Rectangle 4"/>
          <p:cNvSpPr>
            <a:spLocks noChangeArrowheads="1"/>
          </p:cNvSpPr>
          <p:nvPr/>
        </p:nvSpPr>
        <p:spPr bwMode="gray">
          <a:xfrm>
            <a:off x="966297" y="1196752"/>
            <a:ext cx="482984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defTabSz="801688"/>
            <a:r>
              <a:rPr lang="en-US" sz="2400" b="1" dirty="0" smtClean="0">
                <a:solidFill>
                  <a:schemeClr val="bg1"/>
                </a:solidFill>
              </a:rPr>
              <a:t>L.P.I. N° 002-2013-MTC/20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08100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Billede 11" descr="dreamstime_Handshak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938" y="0"/>
            <a:ext cx="9153526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ktangel 7"/>
          <p:cNvSpPr/>
          <p:nvPr/>
        </p:nvSpPr>
        <p:spPr>
          <a:xfrm>
            <a:off x="638572" y="1844824"/>
            <a:ext cx="7893868" cy="4092252"/>
          </a:xfrm>
          <a:prstGeom prst="rect">
            <a:avLst/>
          </a:prstGeom>
          <a:solidFill>
            <a:schemeClr val="bg2">
              <a:lumMod val="9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 sz="1200" dirty="0">
              <a:latin typeface="Arial" pitchFamily="34" charset="0"/>
            </a:endParaRPr>
          </a:p>
        </p:txBody>
      </p:sp>
      <p:sp>
        <p:nvSpPr>
          <p:cNvPr id="23559" name="Tekstboks 9"/>
          <p:cNvSpPr txBox="1">
            <a:spLocks noChangeArrowheads="1"/>
          </p:cNvSpPr>
          <p:nvPr/>
        </p:nvSpPr>
        <p:spPr bwMode="auto">
          <a:xfrm>
            <a:off x="755576" y="2060849"/>
            <a:ext cx="770716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73050" indent="-6350" algn="ctr">
              <a:buNone/>
            </a:pPr>
            <a:r>
              <a:rPr lang="es-E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“La presente reunión es de carácter informativo, por lo que esta </a:t>
            </a:r>
            <a:r>
              <a:rPr lang="es-E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presentación es un documento de trabajo </a:t>
            </a:r>
            <a:r>
              <a:rPr lang="es-E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que </a:t>
            </a:r>
            <a:r>
              <a:rPr lang="es-E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solo tiene carácter referencial. </a:t>
            </a:r>
            <a:endParaRPr lang="es-ES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3050" indent="-6350" algn="ctr"/>
            <a:r>
              <a:rPr lang="es-E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73050" indent="-6350" algn="ctr"/>
            <a:r>
              <a:rPr lang="es-E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Para </a:t>
            </a:r>
            <a:r>
              <a:rPr lang="es-E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el proceso de licitación, el único documento válido serán </a:t>
            </a:r>
            <a:r>
              <a:rPr lang="es-E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los documentos </a:t>
            </a:r>
            <a:r>
              <a:rPr lang="es-E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es-E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licitación y las aclaraciones, de ser el caso.</a:t>
            </a:r>
          </a:p>
          <a:p>
            <a:pPr marL="273050" indent="-6350" algn="ctr"/>
            <a:endParaRPr lang="es-ES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3050" indent="-6350" algn="ctr"/>
            <a:r>
              <a:rPr lang="es-E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Las </a:t>
            </a:r>
            <a:r>
              <a:rPr lang="es-E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consultas se presentarán por escrito de acuerdo a los documentos de </a:t>
            </a:r>
            <a:r>
              <a:rPr lang="es-E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licitación”</a:t>
            </a:r>
            <a:endParaRPr lang="es-ES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>
              <a:buFont typeface="Wingdings" pitchFamily="2" charset="2"/>
              <a:buChar char="ü"/>
            </a:pPr>
            <a:endParaRPr lang="da-DK" sz="2400" dirty="0"/>
          </a:p>
        </p:txBody>
      </p:sp>
      <p:pic>
        <p:nvPicPr>
          <p:cNvPr id="9" name="11 Imagen" descr="Logo_provias_na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032" y="73652"/>
            <a:ext cx="5826107" cy="547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374" y="44624"/>
            <a:ext cx="1620718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91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897824" y="611600"/>
            <a:ext cx="5271380" cy="576064"/>
          </a:xfrm>
        </p:spPr>
        <p:txBody>
          <a:bodyPr>
            <a:noAutofit/>
          </a:bodyPr>
          <a:lstStyle/>
          <a:p>
            <a:r>
              <a:rPr lang="es-PE" sz="2400" u="sng" dirty="0" smtClean="0"/>
              <a:t>SITUACIÓN ACTUAL</a:t>
            </a:r>
            <a:endParaRPr lang="es-PE" sz="2400" dirty="0"/>
          </a:p>
        </p:txBody>
      </p:sp>
      <p:cxnSp>
        <p:nvCxnSpPr>
          <p:cNvPr id="4" name="18 Conector recto"/>
          <p:cNvCxnSpPr/>
          <p:nvPr/>
        </p:nvCxnSpPr>
        <p:spPr>
          <a:xfrm flipV="1">
            <a:off x="582741" y="2368380"/>
            <a:ext cx="8496026" cy="4761"/>
          </a:xfrm>
          <a:prstGeom prst="line">
            <a:avLst/>
          </a:prstGeom>
          <a:ln>
            <a:solidFill>
              <a:srgbClr val="FF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6 Elipse"/>
          <p:cNvSpPr/>
          <p:nvPr/>
        </p:nvSpPr>
        <p:spPr>
          <a:xfrm>
            <a:off x="416695" y="2134829"/>
            <a:ext cx="842937" cy="44348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sz="1300" dirty="0">
                <a:latin typeface="Arial" pitchFamily="34" charset="0"/>
                <a:cs typeface="Arial" pitchFamily="34" charset="0"/>
              </a:rPr>
              <a:t>Lima</a:t>
            </a:r>
          </a:p>
        </p:txBody>
      </p:sp>
      <p:sp>
        <p:nvSpPr>
          <p:cNvPr id="11" name="7 Elipse"/>
          <p:cNvSpPr/>
          <p:nvPr/>
        </p:nvSpPr>
        <p:spPr>
          <a:xfrm>
            <a:off x="2483768" y="2139592"/>
            <a:ext cx="1000132" cy="47662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sz="1300" dirty="0">
                <a:latin typeface="Arial" pitchFamily="34" charset="0"/>
                <a:cs typeface="Arial" pitchFamily="34" charset="0"/>
              </a:rPr>
              <a:t>Canta</a:t>
            </a:r>
          </a:p>
        </p:txBody>
      </p:sp>
      <p:sp>
        <p:nvSpPr>
          <p:cNvPr id="12" name="8 Elipse"/>
          <p:cNvSpPr/>
          <p:nvPr/>
        </p:nvSpPr>
        <p:spPr>
          <a:xfrm>
            <a:off x="4644008" y="2134829"/>
            <a:ext cx="1215587" cy="48138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sz="1300" dirty="0" err="1" smtClean="0">
                <a:latin typeface="Arial" pitchFamily="34" charset="0"/>
                <a:cs typeface="Arial" pitchFamily="34" charset="0"/>
              </a:rPr>
              <a:t>Huayllay</a:t>
            </a:r>
            <a:endParaRPr lang="es-PE" sz="1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9 Elipse"/>
          <p:cNvSpPr/>
          <p:nvPr/>
        </p:nvSpPr>
        <p:spPr>
          <a:xfrm>
            <a:off x="6488871" y="2139591"/>
            <a:ext cx="1284612" cy="47662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sz="1200" dirty="0" err="1" smtClean="0">
                <a:latin typeface="Arial Narrow" pitchFamily="34" charset="0"/>
              </a:rPr>
              <a:t>Dv</a:t>
            </a:r>
            <a:r>
              <a:rPr lang="es-PE" sz="1200" dirty="0" smtClean="0">
                <a:latin typeface="Arial Narrow" pitchFamily="34" charset="0"/>
              </a:rPr>
              <a:t>.</a:t>
            </a:r>
          </a:p>
          <a:p>
            <a:pPr algn="ctr"/>
            <a:r>
              <a:rPr lang="es-PE" sz="1200" dirty="0" err="1" smtClean="0">
                <a:latin typeface="Arial Narrow" pitchFamily="34" charset="0"/>
              </a:rPr>
              <a:t>Cochamarca</a:t>
            </a:r>
            <a:endParaRPr lang="es-PE" sz="1200" dirty="0">
              <a:latin typeface="Arial Narrow" pitchFamily="34" charset="0"/>
            </a:endParaRPr>
          </a:p>
        </p:txBody>
      </p:sp>
      <p:sp>
        <p:nvSpPr>
          <p:cNvPr id="14" name="10 Elipse"/>
          <p:cNvSpPr/>
          <p:nvPr/>
        </p:nvSpPr>
        <p:spPr>
          <a:xfrm>
            <a:off x="8170684" y="2149691"/>
            <a:ext cx="958604" cy="46652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sz="1300" dirty="0">
                <a:latin typeface="Arial" pitchFamily="34" charset="0"/>
                <a:cs typeface="Arial" pitchFamily="34" charset="0"/>
              </a:rPr>
              <a:t>Emp. </a:t>
            </a:r>
            <a:r>
              <a:rPr lang="es-PE" sz="1300" dirty="0" smtClean="0">
                <a:latin typeface="Arial" pitchFamily="34" charset="0"/>
                <a:cs typeface="Arial" pitchFamily="34" charset="0"/>
              </a:rPr>
              <a:t>PE-3N</a:t>
            </a:r>
            <a:endParaRPr lang="es-PE" sz="1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16 Cerrar llave"/>
          <p:cNvSpPr/>
          <p:nvPr/>
        </p:nvSpPr>
        <p:spPr>
          <a:xfrm rot="16200000">
            <a:off x="1484387" y="482425"/>
            <a:ext cx="409575" cy="25973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sz="1400" dirty="0" smtClean="0"/>
              <a:t>79.47 Km.</a:t>
            </a:r>
            <a:endParaRPr lang="es-PE" sz="1400" dirty="0"/>
          </a:p>
        </p:txBody>
      </p:sp>
      <p:sp>
        <p:nvSpPr>
          <p:cNvPr id="21" name="16 Cerrar llave"/>
          <p:cNvSpPr/>
          <p:nvPr/>
        </p:nvSpPr>
        <p:spPr>
          <a:xfrm rot="16200000">
            <a:off x="3993589" y="575906"/>
            <a:ext cx="409575" cy="2421103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sz="1400" dirty="0" smtClean="0"/>
              <a:t>96.108 Km.</a:t>
            </a:r>
            <a:endParaRPr lang="es-PE" sz="1400" dirty="0"/>
          </a:p>
        </p:txBody>
      </p:sp>
      <p:sp>
        <p:nvSpPr>
          <p:cNvPr id="22" name="16 Cerrar llave"/>
          <p:cNvSpPr/>
          <p:nvPr/>
        </p:nvSpPr>
        <p:spPr>
          <a:xfrm rot="16200000">
            <a:off x="6063820" y="921397"/>
            <a:ext cx="409575" cy="1719355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sz="1400" dirty="0" smtClean="0"/>
              <a:t>17.1 Km.</a:t>
            </a:r>
          </a:p>
        </p:txBody>
      </p:sp>
      <p:sp>
        <p:nvSpPr>
          <p:cNvPr id="23" name="16 Cerrar llave"/>
          <p:cNvSpPr/>
          <p:nvPr/>
        </p:nvSpPr>
        <p:spPr>
          <a:xfrm rot="16200000">
            <a:off x="7685461" y="1018290"/>
            <a:ext cx="410400" cy="1524753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sz="1400" dirty="0" smtClean="0"/>
              <a:t>13.5 Km.</a:t>
            </a:r>
          </a:p>
        </p:txBody>
      </p:sp>
      <p:sp>
        <p:nvSpPr>
          <p:cNvPr id="29" name="1 Rectángulo redondeado"/>
          <p:cNvSpPr/>
          <p:nvPr/>
        </p:nvSpPr>
        <p:spPr>
          <a:xfrm>
            <a:off x="1372584" y="4564198"/>
            <a:ext cx="1692000" cy="1388849"/>
          </a:xfrm>
          <a:prstGeom prst="roundRect">
            <a:avLst/>
          </a:prstGeom>
          <a:solidFill>
            <a:srgbClr val="00B0F0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s-PE" sz="13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Actualmente  se viene ejecutando la obra de Rehabilitación y Mejoramiento</a:t>
            </a:r>
            <a:endParaRPr lang="es-PE" sz="13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1508372" y="1247609"/>
            <a:ext cx="234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1</a:t>
            </a:r>
            <a:endParaRPr lang="es-PE" dirty="0"/>
          </a:p>
        </p:txBody>
      </p:sp>
      <p:sp>
        <p:nvSpPr>
          <p:cNvPr id="38" name="37 CuadroTexto"/>
          <p:cNvSpPr txBox="1"/>
          <p:nvPr/>
        </p:nvSpPr>
        <p:spPr>
          <a:xfrm>
            <a:off x="6151429" y="1247609"/>
            <a:ext cx="234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3</a:t>
            </a:r>
            <a:endParaRPr lang="es-PE" dirty="0"/>
          </a:p>
        </p:txBody>
      </p:sp>
      <p:sp>
        <p:nvSpPr>
          <p:cNvPr id="39" name="38 CuadroTexto"/>
          <p:cNvSpPr txBox="1"/>
          <p:nvPr/>
        </p:nvSpPr>
        <p:spPr>
          <a:xfrm>
            <a:off x="7736584" y="1242539"/>
            <a:ext cx="234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4</a:t>
            </a:r>
          </a:p>
        </p:txBody>
      </p:sp>
      <p:sp>
        <p:nvSpPr>
          <p:cNvPr id="40" name="39 CuadroTexto"/>
          <p:cNvSpPr txBox="1"/>
          <p:nvPr/>
        </p:nvSpPr>
        <p:spPr>
          <a:xfrm>
            <a:off x="4017574" y="1247609"/>
            <a:ext cx="234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2</a:t>
            </a:r>
            <a:endParaRPr lang="es-PE" dirty="0"/>
          </a:p>
        </p:txBody>
      </p:sp>
      <p:grpSp>
        <p:nvGrpSpPr>
          <p:cNvPr id="9" name="8 Grupo"/>
          <p:cNvGrpSpPr/>
          <p:nvPr/>
        </p:nvGrpSpPr>
        <p:grpSpPr>
          <a:xfrm>
            <a:off x="157599" y="4416415"/>
            <a:ext cx="1572235" cy="1604873"/>
            <a:chOff x="136079" y="5013176"/>
            <a:chExt cx="914611" cy="812785"/>
          </a:xfrm>
        </p:grpSpPr>
        <p:sp>
          <p:nvSpPr>
            <p:cNvPr id="66" name="65 Flecha derecha"/>
            <p:cNvSpPr/>
            <p:nvPr/>
          </p:nvSpPr>
          <p:spPr>
            <a:xfrm>
              <a:off x="136079" y="5013176"/>
              <a:ext cx="679362" cy="765929"/>
            </a:xfrm>
            <a:prstGeom prst="rightArrow">
              <a:avLst/>
            </a:prstGeom>
            <a:solidFill>
              <a:srgbClr val="00B0F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sp>
        <p:grpSp>
          <p:nvGrpSpPr>
            <p:cNvPr id="67" name="66 Grupo"/>
            <p:cNvGrpSpPr/>
            <p:nvPr/>
          </p:nvGrpSpPr>
          <p:grpSpPr>
            <a:xfrm>
              <a:off x="176199" y="5123284"/>
              <a:ext cx="874491" cy="702677"/>
              <a:chOff x="32809" y="107383"/>
              <a:chExt cx="874491" cy="702677"/>
            </a:xfrm>
          </p:grpSpPr>
          <p:sp>
            <p:nvSpPr>
              <p:cNvPr id="68" name="67 Rectángulo"/>
              <p:cNvSpPr/>
              <p:nvPr/>
            </p:nvSpPr>
            <p:spPr>
              <a:xfrm>
                <a:off x="81318" y="270060"/>
                <a:ext cx="825982" cy="540000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69" name="68 Rectángulo"/>
              <p:cNvSpPr/>
              <p:nvPr/>
            </p:nvSpPr>
            <p:spPr>
              <a:xfrm>
                <a:off x="32809" y="107383"/>
                <a:ext cx="522133" cy="54000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142240" rIns="0" bIns="142240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PE" sz="1400" b="1" kern="1200" dirty="0" smtClean="0">
                    <a:solidFill>
                      <a:schemeClr val="tx1"/>
                    </a:solidFill>
                  </a:rPr>
                  <a:t>ESTADO DE LA VIA</a:t>
                </a:r>
                <a:endParaRPr lang="es-PE" sz="1400" b="1" kern="120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76" name="1 Rectángulo redondeado"/>
          <p:cNvSpPr/>
          <p:nvPr/>
        </p:nvSpPr>
        <p:spPr>
          <a:xfrm>
            <a:off x="3172784" y="4567262"/>
            <a:ext cx="1692000" cy="1388849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s-PE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Carretera afirmada </a:t>
            </a:r>
            <a:endParaRPr lang="es-PE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1 Rectángulo redondeado"/>
          <p:cNvSpPr/>
          <p:nvPr/>
        </p:nvSpPr>
        <p:spPr>
          <a:xfrm>
            <a:off x="4972984" y="4581013"/>
            <a:ext cx="1692000" cy="1388849"/>
          </a:xfrm>
          <a:prstGeom prst="roundRect">
            <a:avLst/>
          </a:prstGeom>
          <a:solidFill>
            <a:srgbClr val="00B0F0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s-PE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Carretera asfaltada con mezcla asfáltica en caliente</a:t>
            </a:r>
            <a:endParaRPr lang="es-PE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1 Rectángulo redondeado"/>
          <p:cNvSpPr/>
          <p:nvPr/>
        </p:nvSpPr>
        <p:spPr>
          <a:xfrm>
            <a:off x="6773184" y="4599596"/>
            <a:ext cx="1692000" cy="1388849"/>
          </a:xfrm>
          <a:prstGeom prst="roundRect">
            <a:avLst/>
          </a:prstGeom>
          <a:solidFill>
            <a:srgbClr val="00B0F0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s-PE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Carretera asfaltada con mezcla asfáltica en caliente</a:t>
            </a:r>
          </a:p>
        </p:txBody>
      </p:sp>
      <p:pic>
        <p:nvPicPr>
          <p:cNvPr id="18" name="17 Imagen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525" y="2751943"/>
            <a:ext cx="2040531" cy="153039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9" name="18 Imagen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151" y="2751943"/>
            <a:ext cx="2046645" cy="153498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5" name="24 Imagen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306" y="2759675"/>
            <a:ext cx="2036222" cy="152760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6" name="25 Imagen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48" y="2743772"/>
            <a:ext cx="2051425" cy="153856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7" name="11 Imagen" descr="Logo_provias_nac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9033" y="73652"/>
            <a:ext cx="4623026" cy="434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472" y="44624"/>
            <a:ext cx="1126620" cy="40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265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20" grpId="0" animBg="1"/>
      <p:bldP spid="21" grpId="0" animBg="1"/>
      <p:bldP spid="22" grpId="0" animBg="1"/>
      <p:bldP spid="23" grpId="0" animBg="1"/>
      <p:bldP spid="29" grpId="0" animBg="1"/>
      <p:bldP spid="2" grpId="0"/>
      <p:bldP spid="38" grpId="0"/>
      <p:bldP spid="39" grpId="0"/>
      <p:bldP spid="40" grpId="0"/>
      <p:bldP spid="76" grpId="0" animBg="1"/>
      <p:bldP spid="78" grpId="0" animBg="1"/>
      <p:bldP spid="8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1 Rectángulo redondeado"/>
          <p:cNvSpPr/>
          <p:nvPr/>
        </p:nvSpPr>
        <p:spPr>
          <a:xfrm>
            <a:off x="899592" y="4378252"/>
            <a:ext cx="1908000" cy="1872207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b="1" dirty="0" smtClean="0">
                <a:solidFill>
                  <a:srgbClr val="F2F2F2"/>
                </a:solidFill>
                <a:cs typeface="Arial" pitchFamily="34" charset="0"/>
              </a:rPr>
              <a:t>CONSERVACIÓN POR NIVELES DE SERVICIO</a:t>
            </a:r>
            <a:endParaRPr lang="es-PE" b="1" dirty="0">
              <a:solidFill>
                <a:srgbClr val="F2F2F2"/>
              </a:solidFill>
              <a:cs typeface="Arial" pitchFamily="34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681885" y="564211"/>
            <a:ext cx="5707505" cy="576064"/>
          </a:xfrm>
        </p:spPr>
        <p:txBody>
          <a:bodyPr>
            <a:noAutofit/>
          </a:bodyPr>
          <a:lstStyle/>
          <a:p>
            <a:r>
              <a:rPr lang="es-PE" sz="2400" u="sng" dirty="0" smtClean="0"/>
              <a:t>ACTIVIDADES A REALIZAR</a:t>
            </a:r>
            <a:endParaRPr lang="es-PE" sz="2400" dirty="0"/>
          </a:p>
        </p:txBody>
      </p:sp>
      <p:cxnSp>
        <p:nvCxnSpPr>
          <p:cNvPr id="4" name="18 Conector recto"/>
          <p:cNvCxnSpPr/>
          <p:nvPr/>
        </p:nvCxnSpPr>
        <p:spPr>
          <a:xfrm flipV="1">
            <a:off x="582741" y="2082953"/>
            <a:ext cx="8496026" cy="4761"/>
          </a:xfrm>
          <a:prstGeom prst="line">
            <a:avLst/>
          </a:prstGeom>
          <a:ln>
            <a:solidFill>
              <a:srgbClr val="FF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6 Elipse"/>
          <p:cNvSpPr/>
          <p:nvPr/>
        </p:nvSpPr>
        <p:spPr>
          <a:xfrm>
            <a:off x="416695" y="1849402"/>
            <a:ext cx="842937" cy="44348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sz="1300" b="1" dirty="0">
                <a:solidFill>
                  <a:prstClr val="black"/>
                </a:solidFill>
                <a:cs typeface="Arial" pitchFamily="34" charset="0"/>
              </a:rPr>
              <a:t>Lima</a:t>
            </a:r>
          </a:p>
        </p:txBody>
      </p:sp>
      <p:sp>
        <p:nvSpPr>
          <p:cNvPr id="11" name="7 Elipse"/>
          <p:cNvSpPr/>
          <p:nvPr/>
        </p:nvSpPr>
        <p:spPr>
          <a:xfrm>
            <a:off x="2483768" y="1854165"/>
            <a:ext cx="1000132" cy="47662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sz="1300" b="1" dirty="0">
                <a:solidFill>
                  <a:prstClr val="black"/>
                </a:solidFill>
                <a:cs typeface="Arial" pitchFamily="34" charset="0"/>
              </a:rPr>
              <a:t>Canta</a:t>
            </a:r>
          </a:p>
        </p:txBody>
      </p:sp>
      <p:sp>
        <p:nvSpPr>
          <p:cNvPr id="12" name="8 Elipse"/>
          <p:cNvSpPr/>
          <p:nvPr/>
        </p:nvSpPr>
        <p:spPr>
          <a:xfrm>
            <a:off x="4644008" y="1849402"/>
            <a:ext cx="1368152" cy="48138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sz="1300" b="1" dirty="0" smtClean="0">
                <a:solidFill>
                  <a:prstClr val="black"/>
                </a:solidFill>
                <a:cs typeface="Arial" pitchFamily="34" charset="0"/>
              </a:rPr>
              <a:t>Huayllay</a:t>
            </a:r>
            <a:endParaRPr lang="es-PE" sz="1300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3" name="9 Elipse"/>
          <p:cNvSpPr/>
          <p:nvPr/>
        </p:nvSpPr>
        <p:spPr>
          <a:xfrm>
            <a:off x="6488871" y="1849402"/>
            <a:ext cx="1401790" cy="48138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sz="1200" b="1" dirty="0" err="1" smtClean="0">
                <a:solidFill>
                  <a:prstClr val="black"/>
                </a:solidFill>
                <a:latin typeface="Arial Narrow" pitchFamily="34" charset="0"/>
                <a:cs typeface="Arial" pitchFamily="34" charset="0"/>
              </a:rPr>
              <a:t>Dv</a:t>
            </a:r>
            <a:r>
              <a:rPr lang="es-PE" sz="1200" b="1" dirty="0" smtClean="0">
                <a:solidFill>
                  <a:prstClr val="black"/>
                </a:solidFill>
                <a:latin typeface="Arial Narrow" pitchFamily="34" charset="0"/>
                <a:cs typeface="Arial" pitchFamily="34" charset="0"/>
              </a:rPr>
              <a:t>.</a:t>
            </a:r>
          </a:p>
          <a:p>
            <a:pPr algn="ctr"/>
            <a:r>
              <a:rPr lang="es-PE" sz="1200" b="1" dirty="0" smtClean="0">
                <a:solidFill>
                  <a:prstClr val="black"/>
                </a:solidFill>
                <a:latin typeface="Arial Narrow" pitchFamily="34" charset="0"/>
                <a:cs typeface="Arial" pitchFamily="34" charset="0"/>
              </a:rPr>
              <a:t>Cochamarca</a:t>
            </a:r>
            <a:endParaRPr lang="es-PE" sz="1200" b="1" dirty="0">
              <a:solidFill>
                <a:prstClr val="black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4" name="10 Elipse"/>
          <p:cNvSpPr/>
          <p:nvPr/>
        </p:nvSpPr>
        <p:spPr>
          <a:xfrm>
            <a:off x="8170684" y="1864264"/>
            <a:ext cx="958604" cy="46652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sz="1300" b="1" dirty="0">
                <a:solidFill>
                  <a:prstClr val="black"/>
                </a:solidFill>
                <a:cs typeface="Arial" pitchFamily="34" charset="0"/>
              </a:rPr>
              <a:t>Emp. </a:t>
            </a:r>
            <a:r>
              <a:rPr lang="es-PE" sz="1300" b="1" dirty="0" smtClean="0">
                <a:solidFill>
                  <a:prstClr val="black"/>
                </a:solidFill>
                <a:cs typeface="Arial" pitchFamily="34" charset="0"/>
              </a:rPr>
              <a:t>PE-3N</a:t>
            </a:r>
            <a:endParaRPr lang="es-PE" sz="1300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5" name="1 Rectángulo redondeado"/>
          <p:cNvSpPr/>
          <p:nvPr/>
        </p:nvSpPr>
        <p:spPr>
          <a:xfrm>
            <a:off x="3094509" y="2442992"/>
            <a:ext cx="2125563" cy="1875489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36000" tIns="36000" rIns="36000" bIns="36000" numCol="1" spcCol="0" rtlCol="0" fromWordArt="0" anchor="t" anchorCtr="0" forceAA="0" compatLnSpc="1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1200" b="1" dirty="0" smtClean="0">
                <a:solidFill>
                  <a:prstClr val="black"/>
                </a:solidFill>
                <a:cs typeface="Arial" pitchFamily="34" charset="0"/>
              </a:rPr>
              <a:t>Tipo I: OBRA DE MEJORAMIENTO Y REHABILITACIÓN</a:t>
            </a:r>
            <a:endParaRPr lang="es-PE" sz="1200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0" name="16 Cerrar llave"/>
          <p:cNvSpPr/>
          <p:nvPr/>
        </p:nvSpPr>
        <p:spPr>
          <a:xfrm rot="16200000">
            <a:off x="1484387" y="251590"/>
            <a:ext cx="409575" cy="25973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sz="1400" dirty="0" smtClean="0">
                <a:solidFill>
                  <a:prstClr val="black"/>
                </a:solidFill>
              </a:rPr>
              <a:t>79.47 Km.</a:t>
            </a:r>
            <a:endParaRPr lang="es-PE" sz="1400" dirty="0">
              <a:solidFill>
                <a:prstClr val="black"/>
              </a:solidFill>
            </a:endParaRPr>
          </a:p>
        </p:txBody>
      </p:sp>
      <p:sp>
        <p:nvSpPr>
          <p:cNvPr id="21" name="16 Cerrar llave"/>
          <p:cNvSpPr/>
          <p:nvPr/>
        </p:nvSpPr>
        <p:spPr>
          <a:xfrm rot="16200000">
            <a:off x="3993589" y="345071"/>
            <a:ext cx="409575" cy="2421103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sz="1400" dirty="0" smtClean="0">
                <a:solidFill>
                  <a:prstClr val="black"/>
                </a:solidFill>
              </a:rPr>
              <a:t>96.108 Km.</a:t>
            </a:r>
            <a:endParaRPr lang="es-PE" sz="1400" dirty="0">
              <a:solidFill>
                <a:prstClr val="black"/>
              </a:solidFill>
            </a:endParaRPr>
          </a:p>
        </p:txBody>
      </p:sp>
      <p:sp>
        <p:nvSpPr>
          <p:cNvPr id="22" name="16 Cerrar llave"/>
          <p:cNvSpPr/>
          <p:nvPr/>
        </p:nvSpPr>
        <p:spPr>
          <a:xfrm rot="16200000">
            <a:off x="6063820" y="690562"/>
            <a:ext cx="409575" cy="1719355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sz="1400" dirty="0" smtClean="0">
                <a:solidFill>
                  <a:prstClr val="black"/>
                </a:solidFill>
              </a:rPr>
              <a:t>17.1 Km.</a:t>
            </a:r>
          </a:p>
        </p:txBody>
      </p:sp>
      <p:sp>
        <p:nvSpPr>
          <p:cNvPr id="23" name="16 Cerrar llave"/>
          <p:cNvSpPr/>
          <p:nvPr/>
        </p:nvSpPr>
        <p:spPr>
          <a:xfrm rot="16200000">
            <a:off x="7685461" y="787455"/>
            <a:ext cx="410400" cy="1524753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sz="1400" dirty="0" smtClean="0">
                <a:solidFill>
                  <a:prstClr val="black"/>
                </a:solidFill>
              </a:rPr>
              <a:t>13.5 Km.</a:t>
            </a:r>
          </a:p>
        </p:txBody>
      </p:sp>
      <p:sp>
        <p:nvSpPr>
          <p:cNvPr id="24" name="26 Rectángulo redondeado"/>
          <p:cNvSpPr/>
          <p:nvPr/>
        </p:nvSpPr>
        <p:spPr>
          <a:xfrm>
            <a:off x="330004" y="2442992"/>
            <a:ext cx="2047848" cy="1097523"/>
          </a:xfrm>
          <a:prstGeom prst="hexagon">
            <a:avLst/>
          </a:prstGeom>
          <a:solidFill>
            <a:srgbClr val="66FFCC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36000" tIns="0" rIns="36000" bIns="36000" numCol="1" spcCol="0" rtlCol="0" fromWordArt="0" anchor="t" anchorCtr="0" forceAA="0" compatLnSpc="1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sz="1200" b="1" dirty="0" smtClean="0">
                <a:solidFill>
                  <a:prstClr val="black"/>
                </a:solidFill>
                <a:cs typeface="Arial" pitchFamily="34" charset="0"/>
              </a:rPr>
              <a:t>OBRA DE REHABILITACION EN EJECUCION (No es parte del contrato CMRC)</a:t>
            </a:r>
            <a:endParaRPr lang="es-PE" sz="1200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9" name="1 Rectángulo redondeado"/>
          <p:cNvSpPr/>
          <p:nvPr/>
        </p:nvSpPr>
        <p:spPr>
          <a:xfrm>
            <a:off x="1027442" y="4994767"/>
            <a:ext cx="1692000" cy="1080000"/>
          </a:xfrm>
          <a:prstGeom prst="roundRect">
            <a:avLst/>
          </a:prstGeom>
          <a:solidFill>
            <a:srgbClr val="00B0F0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b="1" dirty="0" smtClean="0">
                <a:solidFill>
                  <a:prstClr val="black"/>
                </a:solidFill>
                <a:cs typeface="Arial" pitchFamily="34" charset="0"/>
              </a:rPr>
              <a:t>Obras de Pavimento, Seguridad Vial a fin de preservar a largo plazo el estado de los pavimentos</a:t>
            </a:r>
            <a:endParaRPr lang="es-PE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3" name="1 Rectángulo redondeado"/>
          <p:cNvSpPr/>
          <p:nvPr/>
        </p:nvSpPr>
        <p:spPr>
          <a:xfrm>
            <a:off x="924992" y="6375138"/>
            <a:ext cx="8072533" cy="30800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sz="1400" b="1" dirty="0" smtClean="0">
                <a:solidFill>
                  <a:prstClr val="black"/>
                </a:solidFill>
                <a:cs typeface="Arial" pitchFamily="34" charset="0"/>
              </a:rPr>
              <a:t>ATENCIONES ESPECIALES, CUANDO SE PRESENTEN, EN TODO EL CORREDOR</a:t>
            </a:r>
            <a:endParaRPr lang="es-PE" sz="1400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1508372" y="1016774"/>
            <a:ext cx="234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>
                <a:solidFill>
                  <a:prstClr val="black"/>
                </a:solidFill>
              </a:rPr>
              <a:t>1</a:t>
            </a:r>
            <a:endParaRPr lang="es-PE" dirty="0">
              <a:solidFill>
                <a:prstClr val="black"/>
              </a:solidFill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6151429" y="1016774"/>
            <a:ext cx="234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>
                <a:solidFill>
                  <a:prstClr val="black"/>
                </a:solidFill>
              </a:rPr>
              <a:t>3</a:t>
            </a:r>
            <a:endParaRPr lang="es-PE" dirty="0">
              <a:solidFill>
                <a:prstClr val="black"/>
              </a:solidFill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7735668" y="1049743"/>
            <a:ext cx="234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>
                <a:solidFill>
                  <a:prstClr val="black"/>
                </a:solidFill>
              </a:rPr>
              <a:t>4</a:t>
            </a:r>
          </a:p>
        </p:txBody>
      </p:sp>
      <p:sp>
        <p:nvSpPr>
          <p:cNvPr id="40" name="39 CuadroTexto"/>
          <p:cNvSpPr txBox="1"/>
          <p:nvPr/>
        </p:nvSpPr>
        <p:spPr>
          <a:xfrm>
            <a:off x="4017574" y="1016774"/>
            <a:ext cx="234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>
                <a:solidFill>
                  <a:prstClr val="black"/>
                </a:solidFill>
              </a:rPr>
              <a:t>2</a:t>
            </a:r>
            <a:endParaRPr lang="es-PE" dirty="0">
              <a:solidFill>
                <a:prstClr val="black"/>
              </a:solidFill>
            </a:endParaRPr>
          </a:p>
        </p:txBody>
      </p:sp>
      <p:sp>
        <p:nvSpPr>
          <p:cNvPr id="41" name="24 Rectángulo redondeado"/>
          <p:cNvSpPr/>
          <p:nvPr/>
        </p:nvSpPr>
        <p:spPr>
          <a:xfrm>
            <a:off x="5293610" y="2480046"/>
            <a:ext cx="1728000" cy="756000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b="1" dirty="0" smtClean="0">
                <a:solidFill>
                  <a:prstClr val="black"/>
                </a:solidFill>
                <a:cs typeface="Arial" pitchFamily="34" charset="0"/>
              </a:rPr>
              <a:t>Tipo II: Obras </a:t>
            </a:r>
            <a:r>
              <a:rPr lang="es-PE" b="1" dirty="0">
                <a:solidFill>
                  <a:prstClr val="black"/>
                </a:solidFill>
                <a:cs typeface="Arial" pitchFamily="34" charset="0"/>
              </a:rPr>
              <a:t>de Pavimento, Drenaje,  </a:t>
            </a:r>
            <a:r>
              <a:rPr lang="es-PE" b="1" dirty="0" smtClean="0">
                <a:solidFill>
                  <a:prstClr val="black"/>
                </a:solidFill>
                <a:cs typeface="Arial" pitchFamily="34" charset="0"/>
              </a:rPr>
              <a:t>Seguridad </a:t>
            </a:r>
            <a:r>
              <a:rPr lang="es-PE" b="1" dirty="0">
                <a:solidFill>
                  <a:prstClr val="black"/>
                </a:solidFill>
                <a:cs typeface="Arial" pitchFamily="34" charset="0"/>
              </a:rPr>
              <a:t>Vial y Derecho de Vía.</a:t>
            </a:r>
          </a:p>
        </p:txBody>
      </p:sp>
      <p:sp>
        <p:nvSpPr>
          <p:cNvPr id="42" name="24 Rectángulo redondeado"/>
          <p:cNvSpPr/>
          <p:nvPr/>
        </p:nvSpPr>
        <p:spPr>
          <a:xfrm>
            <a:off x="7164480" y="2476900"/>
            <a:ext cx="1728000" cy="756000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r>
              <a:rPr lang="es-PE" sz="1100" b="1" dirty="0" smtClean="0">
                <a:solidFill>
                  <a:prstClr val="black"/>
                </a:solidFill>
                <a:cs typeface="Arial" pitchFamily="34" charset="0"/>
              </a:rPr>
              <a:t>Tipo II: Obras </a:t>
            </a:r>
            <a:r>
              <a:rPr lang="es-PE" sz="1100" b="1" dirty="0">
                <a:solidFill>
                  <a:prstClr val="black"/>
                </a:solidFill>
                <a:cs typeface="Arial" pitchFamily="34" charset="0"/>
              </a:rPr>
              <a:t>de Pavimento, Drenaje, Seguridad Vial y Derecho de Vía.</a:t>
            </a:r>
          </a:p>
        </p:txBody>
      </p:sp>
      <p:sp>
        <p:nvSpPr>
          <p:cNvPr id="43" name="1 Rectángulo redondeado"/>
          <p:cNvSpPr/>
          <p:nvPr/>
        </p:nvSpPr>
        <p:spPr>
          <a:xfrm>
            <a:off x="861141" y="3649353"/>
            <a:ext cx="2108625" cy="504000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0" tIns="36000" rIns="0" bIns="36000" numCol="1" spcCol="0" rtlCol="0" fromWordArt="0" anchor="t" anchorCtr="0" forceAA="0" compatLnSpc="1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b="1" dirty="0" smtClean="0">
                <a:solidFill>
                  <a:prstClr val="black"/>
                </a:solidFill>
                <a:cs typeface="Arial" pitchFamily="34" charset="0"/>
              </a:rPr>
              <a:t>- Estación de Peaje  Trapiche</a:t>
            </a:r>
          </a:p>
          <a:p>
            <a:r>
              <a:rPr lang="es-PE" b="1" dirty="0" smtClean="0">
                <a:solidFill>
                  <a:prstClr val="black"/>
                </a:solidFill>
                <a:cs typeface="Arial" pitchFamily="34" charset="0"/>
              </a:rPr>
              <a:t>- Estación de Pesaje Trapiche</a:t>
            </a:r>
            <a:endParaRPr lang="es-PE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4" name="1 Rectángulo redondeado"/>
          <p:cNvSpPr/>
          <p:nvPr/>
        </p:nvSpPr>
        <p:spPr>
          <a:xfrm>
            <a:off x="3165328" y="3654657"/>
            <a:ext cx="2003944" cy="504000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36000" tIns="36000" rIns="36000" bIns="36000" numCol="1" spcCol="0" rtlCol="0" fromWordArt="0" anchor="t" anchorCtr="0" forceAA="0" compatLnSpc="1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1200" b="1" dirty="0" smtClean="0">
                <a:solidFill>
                  <a:prstClr val="black"/>
                </a:solidFill>
                <a:cs typeface="Arial" pitchFamily="34" charset="0"/>
              </a:rPr>
              <a:t>- Estación de Peaje Huaros</a:t>
            </a:r>
            <a:endParaRPr lang="es-PE" sz="1200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5" name="1 Rectángulo redondeado"/>
          <p:cNvSpPr/>
          <p:nvPr/>
        </p:nvSpPr>
        <p:spPr>
          <a:xfrm>
            <a:off x="5292080" y="3655826"/>
            <a:ext cx="1897686" cy="504000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36000" tIns="36000" rIns="36000" bIns="36000" numCol="1" spcCol="0" rtlCol="0" fromWordArt="0" anchor="t" anchorCtr="0" forceAA="0" compatLnSpc="1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1200" b="1" dirty="0" smtClean="0">
                <a:solidFill>
                  <a:prstClr val="black"/>
                </a:solidFill>
                <a:cs typeface="Arial" pitchFamily="34" charset="0"/>
              </a:rPr>
              <a:t>- Estación de Pesaje Huayllay</a:t>
            </a:r>
            <a:endParaRPr lang="es-PE" sz="1200" b="1" dirty="0">
              <a:solidFill>
                <a:prstClr val="black"/>
              </a:solidFill>
              <a:cs typeface="Arial" pitchFamily="34" charset="0"/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2256646" y="2638319"/>
            <a:ext cx="972602" cy="812785"/>
            <a:chOff x="-10527" y="2131209"/>
            <a:chExt cx="972602" cy="812785"/>
          </a:xfrm>
        </p:grpSpPr>
        <p:sp>
          <p:nvSpPr>
            <p:cNvPr id="51" name="50 Flecha derecha"/>
            <p:cNvSpPr/>
            <p:nvPr/>
          </p:nvSpPr>
          <p:spPr>
            <a:xfrm>
              <a:off x="136093" y="2131209"/>
              <a:ext cx="679362" cy="765929"/>
            </a:xfrm>
            <a:prstGeom prst="rightArrow">
              <a:avLst/>
            </a:prstGeom>
            <a:solidFill>
              <a:srgbClr val="FFC00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sp>
        <p:grpSp>
          <p:nvGrpSpPr>
            <p:cNvPr id="52" name="51 Grupo"/>
            <p:cNvGrpSpPr/>
            <p:nvPr/>
          </p:nvGrpSpPr>
          <p:grpSpPr>
            <a:xfrm>
              <a:off x="-10527" y="2241317"/>
              <a:ext cx="972602" cy="702677"/>
              <a:chOff x="-65302" y="107383"/>
              <a:chExt cx="972602" cy="702677"/>
            </a:xfrm>
          </p:grpSpPr>
          <p:sp>
            <p:nvSpPr>
              <p:cNvPr id="53" name="52 Rectángulo"/>
              <p:cNvSpPr/>
              <p:nvPr/>
            </p:nvSpPr>
            <p:spPr>
              <a:xfrm>
                <a:off x="81318" y="270060"/>
                <a:ext cx="825982" cy="540000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4" name="53 Rectángulo"/>
              <p:cNvSpPr/>
              <p:nvPr/>
            </p:nvSpPr>
            <p:spPr>
              <a:xfrm>
                <a:off x="-65302" y="107383"/>
                <a:ext cx="825982" cy="54000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142240" rIns="0" bIns="142240" numCol="1" spcCol="1270" anchor="ctr" anchorCtr="0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PE" b="1" dirty="0" smtClean="0">
                    <a:solidFill>
                      <a:prstClr val="black"/>
                    </a:solidFill>
                  </a:rPr>
                  <a:t>OOI</a:t>
                </a:r>
                <a:endParaRPr lang="es-PE" sz="1400" b="1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8" name="7 Grupo"/>
          <p:cNvGrpSpPr/>
          <p:nvPr/>
        </p:nvGrpSpPr>
        <p:grpSpPr>
          <a:xfrm>
            <a:off x="-1002" y="4363680"/>
            <a:ext cx="972602" cy="812785"/>
            <a:chOff x="-1002" y="4077072"/>
            <a:chExt cx="972602" cy="812785"/>
          </a:xfrm>
        </p:grpSpPr>
        <p:sp>
          <p:nvSpPr>
            <p:cNvPr id="56" name="55 Flecha derecha"/>
            <p:cNvSpPr/>
            <p:nvPr/>
          </p:nvSpPr>
          <p:spPr>
            <a:xfrm>
              <a:off x="145618" y="4077072"/>
              <a:ext cx="679362" cy="765929"/>
            </a:xfrm>
            <a:prstGeom prst="rightArrow">
              <a:avLst/>
            </a:prstGeom>
            <a:solidFill>
              <a:srgbClr val="7030A0"/>
            </a:solidFill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sp>
        <p:grpSp>
          <p:nvGrpSpPr>
            <p:cNvPr id="57" name="56 Grupo"/>
            <p:cNvGrpSpPr/>
            <p:nvPr/>
          </p:nvGrpSpPr>
          <p:grpSpPr>
            <a:xfrm>
              <a:off x="-1002" y="4187180"/>
              <a:ext cx="972602" cy="702677"/>
              <a:chOff x="-65302" y="107383"/>
              <a:chExt cx="972602" cy="702677"/>
            </a:xfrm>
          </p:grpSpPr>
          <p:sp>
            <p:nvSpPr>
              <p:cNvPr id="58" name="57 Rectángulo"/>
              <p:cNvSpPr/>
              <p:nvPr/>
            </p:nvSpPr>
            <p:spPr>
              <a:xfrm>
                <a:off x="81318" y="270060"/>
                <a:ext cx="825982" cy="540000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9" name="58 Rectángulo"/>
              <p:cNvSpPr/>
              <p:nvPr/>
            </p:nvSpPr>
            <p:spPr>
              <a:xfrm>
                <a:off x="-65302" y="107383"/>
                <a:ext cx="825982" cy="54000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142240" rIns="0" bIns="142240" numCol="1" spcCol="1270" anchor="ctr" anchorCtr="0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PE" b="1" dirty="0" smtClean="0">
                    <a:solidFill>
                      <a:srgbClr val="F2F2F2"/>
                    </a:solidFill>
                  </a:rPr>
                  <a:t>CNS</a:t>
                </a:r>
                <a:endParaRPr lang="es-PE" sz="1400" b="1" dirty="0">
                  <a:solidFill>
                    <a:srgbClr val="F2F2F2"/>
                  </a:solidFill>
                </a:endParaRPr>
              </a:p>
            </p:txBody>
          </p:sp>
        </p:grpSp>
      </p:grpSp>
      <p:grpSp>
        <p:nvGrpSpPr>
          <p:cNvPr id="6" name="5 Grupo"/>
          <p:cNvGrpSpPr/>
          <p:nvPr/>
        </p:nvGrpSpPr>
        <p:grpSpPr>
          <a:xfrm>
            <a:off x="-1002" y="3505696"/>
            <a:ext cx="972602" cy="812785"/>
            <a:chOff x="-1002" y="3171071"/>
            <a:chExt cx="972602" cy="812785"/>
          </a:xfrm>
        </p:grpSpPr>
        <p:sp>
          <p:nvSpPr>
            <p:cNvPr id="61" name="60 Flecha derecha"/>
            <p:cNvSpPr/>
            <p:nvPr/>
          </p:nvSpPr>
          <p:spPr>
            <a:xfrm>
              <a:off x="145618" y="3171071"/>
              <a:ext cx="679362" cy="765929"/>
            </a:xfrm>
            <a:prstGeom prst="rightArrow">
              <a:avLst/>
            </a:prstGeom>
            <a:solidFill>
              <a:srgbClr val="92D05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sp>
        <p:grpSp>
          <p:nvGrpSpPr>
            <p:cNvPr id="62" name="61 Grupo"/>
            <p:cNvGrpSpPr/>
            <p:nvPr/>
          </p:nvGrpSpPr>
          <p:grpSpPr>
            <a:xfrm>
              <a:off x="-1002" y="3281179"/>
              <a:ext cx="972602" cy="702677"/>
              <a:chOff x="-65302" y="107383"/>
              <a:chExt cx="972602" cy="702677"/>
            </a:xfrm>
          </p:grpSpPr>
          <p:sp>
            <p:nvSpPr>
              <p:cNvPr id="63" name="62 Rectángulo"/>
              <p:cNvSpPr/>
              <p:nvPr/>
            </p:nvSpPr>
            <p:spPr>
              <a:xfrm>
                <a:off x="81318" y="270060"/>
                <a:ext cx="825982" cy="540000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64" name="63 Rectángulo"/>
              <p:cNvSpPr/>
              <p:nvPr/>
            </p:nvSpPr>
            <p:spPr>
              <a:xfrm>
                <a:off x="-65302" y="107383"/>
                <a:ext cx="825982" cy="54000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142240" rIns="0" bIns="142240" numCol="1" spcCol="1270" anchor="ctr" anchorCtr="0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PE" b="1" dirty="0" smtClean="0">
                    <a:solidFill>
                      <a:prstClr val="black"/>
                    </a:solidFill>
                  </a:rPr>
                  <a:t>OOC</a:t>
                </a:r>
                <a:endParaRPr lang="es-PE" sz="1400" b="1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9" name="8 Grupo"/>
          <p:cNvGrpSpPr/>
          <p:nvPr/>
        </p:nvGrpSpPr>
        <p:grpSpPr>
          <a:xfrm>
            <a:off x="35496" y="5204248"/>
            <a:ext cx="1015194" cy="812785"/>
            <a:chOff x="35496" y="5013176"/>
            <a:chExt cx="1015194" cy="812785"/>
          </a:xfrm>
        </p:grpSpPr>
        <p:sp>
          <p:nvSpPr>
            <p:cNvPr id="66" name="65 Flecha derecha"/>
            <p:cNvSpPr/>
            <p:nvPr/>
          </p:nvSpPr>
          <p:spPr>
            <a:xfrm>
              <a:off x="136079" y="5013176"/>
              <a:ext cx="679362" cy="765929"/>
            </a:xfrm>
            <a:prstGeom prst="rightArrow">
              <a:avLst/>
            </a:prstGeom>
            <a:solidFill>
              <a:srgbClr val="00B0F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sp>
        <p:grpSp>
          <p:nvGrpSpPr>
            <p:cNvPr id="67" name="66 Grupo"/>
            <p:cNvGrpSpPr/>
            <p:nvPr/>
          </p:nvGrpSpPr>
          <p:grpSpPr>
            <a:xfrm>
              <a:off x="35496" y="5123284"/>
              <a:ext cx="1015194" cy="702677"/>
              <a:chOff x="-107894" y="107383"/>
              <a:chExt cx="1015194" cy="702677"/>
            </a:xfrm>
          </p:grpSpPr>
          <p:sp>
            <p:nvSpPr>
              <p:cNvPr id="68" name="67 Rectángulo"/>
              <p:cNvSpPr/>
              <p:nvPr/>
            </p:nvSpPr>
            <p:spPr>
              <a:xfrm>
                <a:off x="81318" y="270060"/>
                <a:ext cx="825982" cy="540000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69" name="68 Rectángulo"/>
              <p:cNvSpPr/>
              <p:nvPr/>
            </p:nvSpPr>
            <p:spPr>
              <a:xfrm>
                <a:off x="-107894" y="107383"/>
                <a:ext cx="825982" cy="54000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142240" rIns="0" bIns="142240" numCol="1" spcCol="1270" anchor="ctr" anchorCtr="0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PE" b="1" dirty="0" smtClean="0">
                    <a:solidFill>
                      <a:prstClr val="black"/>
                    </a:solidFill>
                  </a:rPr>
                  <a:t>OOP</a:t>
                </a:r>
                <a:endParaRPr lang="es-PE" sz="1400" b="1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6" name="15 Grupo"/>
          <p:cNvGrpSpPr/>
          <p:nvPr/>
        </p:nvGrpSpPr>
        <p:grpSpPr>
          <a:xfrm>
            <a:off x="28414" y="6072599"/>
            <a:ext cx="1015194" cy="812785"/>
            <a:chOff x="28414" y="5949280"/>
            <a:chExt cx="1015194" cy="812785"/>
          </a:xfrm>
        </p:grpSpPr>
        <p:sp>
          <p:nvSpPr>
            <p:cNvPr id="71" name="70 Flecha derecha"/>
            <p:cNvSpPr/>
            <p:nvPr/>
          </p:nvSpPr>
          <p:spPr>
            <a:xfrm>
              <a:off x="128997" y="5949280"/>
              <a:ext cx="679362" cy="765929"/>
            </a:xfrm>
            <a:prstGeom prst="rightArrow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grpSp>
          <p:nvGrpSpPr>
            <p:cNvPr id="72" name="71 Grupo"/>
            <p:cNvGrpSpPr/>
            <p:nvPr/>
          </p:nvGrpSpPr>
          <p:grpSpPr>
            <a:xfrm>
              <a:off x="28414" y="6059388"/>
              <a:ext cx="1015194" cy="702677"/>
              <a:chOff x="-107894" y="107383"/>
              <a:chExt cx="1015194" cy="702677"/>
            </a:xfrm>
          </p:grpSpPr>
          <p:sp>
            <p:nvSpPr>
              <p:cNvPr id="73" name="72 Rectángulo"/>
              <p:cNvSpPr/>
              <p:nvPr/>
            </p:nvSpPr>
            <p:spPr>
              <a:xfrm>
                <a:off x="81318" y="270060"/>
                <a:ext cx="825982" cy="540000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74" name="73 Rectángulo"/>
              <p:cNvSpPr/>
              <p:nvPr/>
            </p:nvSpPr>
            <p:spPr>
              <a:xfrm>
                <a:off x="-107894" y="107383"/>
                <a:ext cx="825982" cy="54000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142240" rIns="0" bIns="142240" numCol="1" spcCol="1270" anchor="ctr" anchorCtr="0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PE" b="1" dirty="0" smtClean="0">
                    <a:solidFill>
                      <a:prstClr val="black"/>
                    </a:solidFill>
                  </a:rPr>
                  <a:t>AE</a:t>
                </a:r>
                <a:endParaRPr lang="es-PE" sz="1400" b="1" dirty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75" name="1 Rectángulo redondeado"/>
          <p:cNvSpPr/>
          <p:nvPr/>
        </p:nvSpPr>
        <p:spPr>
          <a:xfrm>
            <a:off x="3117256" y="4378252"/>
            <a:ext cx="1908000" cy="1892905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b="1" dirty="0" smtClean="0">
                <a:solidFill>
                  <a:srgbClr val="F2F2F2"/>
                </a:solidFill>
                <a:cs typeface="Arial" pitchFamily="34" charset="0"/>
              </a:rPr>
              <a:t>CONSERVACIÓN POR NIVELES DE SERVICIO</a:t>
            </a:r>
            <a:endParaRPr lang="es-PE" b="1" dirty="0">
              <a:solidFill>
                <a:srgbClr val="F2F2F2"/>
              </a:solidFill>
              <a:cs typeface="Arial" pitchFamily="34" charset="0"/>
            </a:endParaRPr>
          </a:p>
        </p:txBody>
      </p:sp>
      <p:sp>
        <p:nvSpPr>
          <p:cNvPr id="76" name="1 Rectángulo redondeado"/>
          <p:cNvSpPr/>
          <p:nvPr/>
        </p:nvSpPr>
        <p:spPr>
          <a:xfrm>
            <a:off x="3245106" y="5015465"/>
            <a:ext cx="1692000" cy="1080000"/>
          </a:xfrm>
          <a:prstGeom prst="roundRect">
            <a:avLst/>
          </a:prstGeom>
          <a:solidFill>
            <a:srgbClr val="00B0F0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b="1" dirty="0" smtClean="0">
                <a:solidFill>
                  <a:prstClr val="black"/>
                </a:solidFill>
                <a:cs typeface="Arial" pitchFamily="34" charset="0"/>
              </a:rPr>
              <a:t>Obras de Pavimento, Seguridad Vial a fin de preservar a largo plazo el estado de los pavimentos</a:t>
            </a:r>
            <a:endParaRPr lang="es-PE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7" name="1 Rectángulo redondeado"/>
          <p:cNvSpPr/>
          <p:nvPr/>
        </p:nvSpPr>
        <p:spPr>
          <a:xfrm>
            <a:off x="5185471" y="4378252"/>
            <a:ext cx="1908000" cy="1880205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b="1" dirty="0" smtClean="0">
                <a:solidFill>
                  <a:srgbClr val="F2F2F2"/>
                </a:solidFill>
                <a:cs typeface="Arial" pitchFamily="34" charset="0"/>
              </a:rPr>
              <a:t>CONSERVACIÓN POR NIVELES DE SERVICIO</a:t>
            </a:r>
            <a:endParaRPr lang="es-PE" b="1" dirty="0">
              <a:solidFill>
                <a:srgbClr val="F2F2F2"/>
              </a:solidFill>
              <a:cs typeface="Arial" pitchFamily="34" charset="0"/>
            </a:endParaRPr>
          </a:p>
        </p:txBody>
      </p:sp>
      <p:sp>
        <p:nvSpPr>
          <p:cNvPr id="78" name="1 Rectángulo redondeado"/>
          <p:cNvSpPr/>
          <p:nvPr/>
        </p:nvSpPr>
        <p:spPr>
          <a:xfrm>
            <a:off x="5313321" y="5002765"/>
            <a:ext cx="1692000" cy="1080000"/>
          </a:xfrm>
          <a:prstGeom prst="roundRect">
            <a:avLst/>
          </a:prstGeom>
          <a:solidFill>
            <a:srgbClr val="00B0F0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b="1" dirty="0" smtClean="0">
                <a:solidFill>
                  <a:prstClr val="black"/>
                </a:solidFill>
                <a:cs typeface="Arial" pitchFamily="34" charset="0"/>
              </a:rPr>
              <a:t>Obras de Pavimento, Seguridad Vial a fin de preservar a largo plazo el estado de los pavimentos</a:t>
            </a:r>
            <a:endParaRPr lang="es-PE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9" name="1 Rectángulo redondeado"/>
          <p:cNvSpPr/>
          <p:nvPr/>
        </p:nvSpPr>
        <p:spPr>
          <a:xfrm>
            <a:off x="7164288" y="4378252"/>
            <a:ext cx="1908000" cy="1872207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b="1" dirty="0" smtClean="0">
                <a:solidFill>
                  <a:srgbClr val="F2F2F2"/>
                </a:solidFill>
                <a:cs typeface="Arial" pitchFamily="34" charset="0"/>
              </a:rPr>
              <a:t>CONSERVACIÓN POR NIVELES DE SERVICIO</a:t>
            </a:r>
            <a:endParaRPr lang="es-PE" b="1" dirty="0">
              <a:solidFill>
                <a:srgbClr val="F2F2F2"/>
              </a:solidFill>
              <a:cs typeface="Arial" pitchFamily="34" charset="0"/>
            </a:endParaRPr>
          </a:p>
        </p:txBody>
      </p:sp>
      <p:sp>
        <p:nvSpPr>
          <p:cNvPr id="80" name="1 Rectángulo redondeado"/>
          <p:cNvSpPr/>
          <p:nvPr/>
        </p:nvSpPr>
        <p:spPr>
          <a:xfrm>
            <a:off x="7292138" y="4994767"/>
            <a:ext cx="1692000" cy="1080000"/>
          </a:xfrm>
          <a:prstGeom prst="roundRect">
            <a:avLst/>
          </a:prstGeom>
          <a:solidFill>
            <a:srgbClr val="00B0F0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E" b="1" dirty="0" smtClean="0">
                <a:solidFill>
                  <a:prstClr val="black"/>
                </a:solidFill>
                <a:cs typeface="Arial" pitchFamily="34" charset="0"/>
              </a:rPr>
              <a:t>Obras de Pavimento, Seguridad Vial a fin de preservar a largo plazo el estado de los pavimentos</a:t>
            </a:r>
            <a:endParaRPr lang="es-PE" b="1" dirty="0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60" name="11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33" y="73652"/>
            <a:ext cx="4623026" cy="434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472" y="44624"/>
            <a:ext cx="1126620" cy="40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572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0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3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9" grpId="0" animBg="1"/>
      <p:bldP spid="33" grpId="0" animBg="1"/>
      <p:bldP spid="2" grpId="0"/>
      <p:bldP spid="38" grpId="0"/>
      <p:bldP spid="39" grpId="0"/>
      <p:bldP spid="40" grpId="0"/>
      <p:bldP spid="41" grpId="0" animBg="1"/>
      <p:bldP spid="42" grpId="0" animBg="1"/>
      <p:bldP spid="43" grpId="0" animBg="1"/>
      <p:bldP spid="44" grpId="0" animBg="1"/>
      <p:bldP spid="45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158549" y="562112"/>
            <a:ext cx="3168352" cy="47667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PE" sz="2000" u="sng" dirty="0"/>
              <a:t>COMPONENTES</a:t>
            </a:r>
          </a:p>
        </p:txBody>
      </p:sp>
      <p:graphicFrame>
        <p:nvGraphicFramePr>
          <p:cNvPr id="8" name="7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8271422"/>
              </p:ext>
            </p:extLst>
          </p:nvPr>
        </p:nvGraphicFramePr>
        <p:xfrm>
          <a:off x="-468560" y="908720"/>
          <a:ext cx="4464496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9233846"/>
              </p:ext>
            </p:extLst>
          </p:nvPr>
        </p:nvGraphicFramePr>
        <p:xfrm>
          <a:off x="755576" y="5265420"/>
          <a:ext cx="8340732" cy="151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172" y="836711"/>
            <a:ext cx="4990136" cy="3792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895469"/>
              </p:ext>
            </p:extLst>
          </p:nvPr>
        </p:nvGraphicFramePr>
        <p:xfrm>
          <a:off x="4139952" y="4713440"/>
          <a:ext cx="4833186" cy="450601"/>
        </p:xfrm>
        <a:graphic>
          <a:graphicData uri="http://schemas.openxmlformats.org/drawingml/2006/table">
            <a:tbl>
              <a:tblPr/>
              <a:tblGrid>
                <a:gridCol w="4833186"/>
              </a:tblGrid>
              <a:tr h="450601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El corredor inicia en el Km 21.5</a:t>
                      </a:r>
                      <a:r>
                        <a:rPr lang="es-PE" sz="14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de la ruta PE-20A y culmina en el </a:t>
                      </a:r>
                      <a:r>
                        <a:rPr lang="es-PE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Empalme </a:t>
                      </a:r>
                      <a:r>
                        <a:rPr lang="es-PE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PE-3N </a:t>
                      </a:r>
                      <a:r>
                        <a:rPr lang="es-PE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s-PE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865" marR="5865" marT="58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7" name="11 Imagen" descr="Logo_provias_nac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9033" y="73652"/>
            <a:ext cx="4623026" cy="434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472" y="44624"/>
            <a:ext cx="1126620" cy="40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02881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10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5798" y="1038784"/>
            <a:ext cx="8449816" cy="5414552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273050" indent="-27305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s-PE" sz="2000" b="1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El Contratante </a:t>
            </a:r>
            <a:r>
              <a:rPr lang="es-PE" sz="2000" b="1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es </a:t>
            </a:r>
            <a:r>
              <a:rPr lang="es-PE" sz="2000" dirty="0">
                <a:latin typeface="Arial Narrow" pitchFamily="34" charset="0"/>
                <a:cs typeface="Times New Roman" pitchFamily="18" charset="0"/>
              </a:rPr>
              <a:t>El Proyecto Especial de Infraestructura de Transporte Nacional - PROVIAS </a:t>
            </a:r>
            <a:r>
              <a:rPr lang="es-PE" sz="2000" dirty="0" smtClean="0">
                <a:latin typeface="Arial Narrow" pitchFamily="34" charset="0"/>
                <a:cs typeface="Times New Roman" pitchFamily="18" charset="0"/>
              </a:rPr>
              <a:t>NACIONAL.</a:t>
            </a:r>
            <a:endParaRPr lang="es-PE" sz="2000" dirty="0">
              <a:latin typeface="Arial Narrow" pitchFamily="34" charset="0"/>
              <a:cs typeface="Times New Roman" pitchFamily="18" charset="0"/>
            </a:endParaRPr>
          </a:p>
          <a:p>
            <a:pPr marL="273050" indent="-27305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s-PE" sz="2000" b="1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El Gerente de Obras </a:t>
            </a:r>
            <a:r>
              <a:rPr lang="es-PE" sz="2000" dirty="0" smtClean="0">
                <a:latin typeface="Arial Narrow" pitchFamily="34" charset="0"/>
              </a:rPr>
              <a:t>es el </a:t>
            </a:r>
            <a:r>
              <a:rPr lang="es-PE" sz="2000" dirty="0">
                <a:latin typeface="Arial Narrow" pitchFamily="34" charset="0"/>
              </a:rPr>
              <a:t>“Director Ejecutivo de </a:t>
            </a:r>
            <a:r>
              <a:rPr lang="es-PE" sz="2000" dirty="0" err="1">
                <a:latin typeface="Arial Narrow" pitchFamily="34" charset="0"/>
              </a:rPr>
              <a:t>Provias</a:t>
            </a:r>
            <a:r>
              <a:rPr lang="es-PE" sz="2000" dirty="0">
                <a:latin typeface="Arial Narrow" pitchFamily="34" charset="0"/>
              </a:rPr>
              <a:t> Nacional</a:t>
            </a:r>
            <a:r>
              <a:rPr lang="es-PE" sz="2000" dirty="0" smtClean="0">
                <a:latin typeface="Arial Narrow" pitchFamily="34" charset="0"/>
              </a:rPr>
              <a:t>”, responsable </a:t>
            </a:r>
            <a:r>
              <a:rPr lang="es-PE" sz="2000" dirty="0">
                <a:latin typeface="Arial Narrow" pitchFamily="34" charset="0"/>
              </a:rPr>
              <a:t>de supervisar la ejecución de las Obras y de administrar el </a:t>
            </a:r>
            <a:r>
              <a:rPr lang="es-PE" sz="2000" dirty="0" smtClean="0">
                <a:latin typeface="Arial Narrow" pitchFamily="34" charset="0"/>
              </a:rPr>
              <a:t>Contrato, quien podrá delegar dichas funciones.</a:t>
            </a:r>
            <a:r>
              <a:rPr lang="es-PE" sz="2000" b="1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 </a:t>
            </a:r>
          </a:p>
          <a:p>
            <a:pPr marL="273050" indent="-27305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s-PE" sz="2000" b="1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Obras:</a:t>
            </a:r>
            <a:r>
              <a:rPr lang="es-PE" sz="2000" dirty="0" smtClean="0">
                <a:latin typeface="Arial Narrow" pitchFamily="34" charset="0"/>
              </a:rPr>
              <a:t> se entiende por Obras a las </a:t>
            </a:r>
            <a:r>
              <a:rPr lang="es-PE" sz="2000" b="1" dirty="0">
                <a:latin typeface="Arial Narrow" pitchFamily="34" charset="0"/>
                <a:cs typeface="Times New Roman" pitchFamily="18" charset="0"/>
              </a:rPr>
              <a:t>Obras Obligatorias Iniciales tipo I y II, Obras Obligatorias Complementarias, Conservación por Niveles de Servicio, Obras Obligatorias Programadas y las Atenciones Especiales.</a:t>
            </a:r>
          </a:p>
          <a:p>
            <a:pPr marL="273050" indent="-27305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s-PE" sz="2000" b="1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Una variación </a:t>
            </a:r>
            <a:r>
              <a:rPr lang="es-PE" sz="2000" dirty="0">
                <a:latin typeface="Arial Narrow" pitchFamily="34" charset="0"/>
              </a:rPr>
              <a:t>es una instrucción impartida por el Gerente de obras que modifica las </a:t>
            </a:r>
            <a:r>
              <a:rPr lang="es-PE" sz="2000" dirty="0" smtClean="0">
                <a:latin typeface="Arial Narrow" pitchFamily="34" charset="0"/>
              </a:rPr>
              <a:t>obras. Algunas </a:t>
            </a:r>
            <a:r>
              <a:rPr lang="es-PE" sz="2000" dirty="0">
                <a:latin typeface="Arial Narrow" pitchFamily="34" charset="0"/>
              </a:rPr>
              <a:t>variaciones pueden ser: prestaciones adicionales y/o deductivo</a:t>
            </a:r>
            <a:r>
              <a:rPr lang="es-PE" sz="2000" dirty="0" smtClean="0">
                <a:latin typeface="Arial Narrow" pitchFamily="34" charset="0"/>
              </a:rPr>
              <a:t>.</a:t>
            </a:r>
          </a:p>
          <a:p>
            <a:pPr marL="273050" indent="-27305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es-PE" sz="2000" dirty="0">
              <a:latin typeface="Arial Narrow" pitchFamily="34" charset="0"/>
            </a:endParaRPr>
          </a:p>
          <a:p>
            <a:pPr marL="273050" indent="-27305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es-PE" sz="2000" dirty="0" smtClean="0">
              <a:latin typeface="Arial Narrow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298648" y="562112"/>
            <a:ext cx="3168352" cy="476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s-PE" sz="2400" u="sng" dirty="0" smtClean="0"/>
              <a:t>Definiciones:</a:t>
            </a:r>
            <a:endParaRPr lang="es-PE" sz="2400" u="sng" dirty="0"/>
          </a:p>
        </p:txBody>
      </p:sp>
      <p:pic>
        <p:nvPicPr>
          <p:cNvPr id="6" name="11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33" y="73652"/>
            <a:ext cx="4623026" cy="434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472" y="44624"/>
            <a:ext cx="1126620" cy="40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61693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600200"/>
            <a:ext cx="8229600" cy="4525963"/>
          </a:xfrm>
        </p:spPr>
        <p:txBody>
          <a:bodyPr/>
          <a:lstStyle/>
          <a:p>
            <a:endParaRPr lang="es-PE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46273" y="1038784"/>
            <a:ext cx="8449816" cy="5414552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273050" indent="-27305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s-PE" sz="2000" b="1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El Sitio de las Obras </a:t>
            </a:r>
            <a:r>
              <a:rPr lang="es-PE" sz="2000" dirty="0">
                <a:latin typeface="Arial Narrow" pitchFamily="34" charset="0"/>
              </a:rPr>
              <a:t>está ubicado en la carretera </a:t>
            </a:r>
            <a:r>
              <a:rPr lang="es-PE" sz="2000" i="1" dirty="0">
                <a:latin typeface="Arial Narrow" pitchFamily="34" charset="0"/>
              </a:rPr>
              <a:t>Lima - Canta - </a:t>
            </a:r>
            <a:r>
              <a:rPr lang="es-PE" sz="2000" i="1" dirty="0" err="1">
                <a:latin typeface="Arial Narrow" pitchFamily="34" charset="0"/>
              </a:rPr>
              <a:t>Huayllay</a:t>
            </a:r>
            <a:r>
              <a:rPr lang="es-PE" sz="2000" i="1" dirty="0">
                <a:latin typeface="Arial Narrow" pitchFamily="34" charset="0"/>
              </a:rPr>
              <a:t> – </a:t>
            </a:r>
            <a:r>
              <a:rPr lang="es-PE" sz="2000" i="1" dirty="0" err="1">
                <a:latin typeface="Arial Narrow" pitchFamily="34" charset="0"/>
              </a:rPr>
              <a:t>Dv</a:t>
            </a:r>
            <a:r>
              <a:rPr lang="es-PE" sz="2000" i="1" dirty="0">
                <a:latin typeface="Arial Narrow" pitchFamily="34" charset="0"/>
              </a:rPr>
              <a:t>. </a:t>
            </a:r>
            <a:r>
              <a:rPr lang="es-PE" sz="2000" i="1" dirty="0" err="1">
                <a:latin typeface="Arial Narrow" pitchFamily="34" charset="0"/>
              </a:rPr>
              <a:t>Cochamarca</a:t>
            </a:r>
            <a:r>
              <a:rPr lang="es-PE" sz="2000" i="1" dirty="0">
                <a:latin typeface="Arial Narrow" pitchFamily="34" charset="0"/>
              </a:rPr>
              <a:t> - Empalme PE-3N. </a:t>
            </a:r>
            <a:r>
              <a:rPr lang="es-PE" sz="2000" dirty="0">
                <a:latin typeface="Arial Narrow" pitchFamily="34" charset="0"/>
              </a:rPr>
              <a:t>El Sitio de las Obras será entregado al CONTRATISTA en el estado que se encuentre al momento de la Toma de Posesión sin que esto genere derechos a reclamos por parte del CONTRATISTA al CONTRATANTE o los anteriores contratistas que actuaron en el Sitio de las Obras. </a:t>
            </a:r>
          </a:p>
          <a:p>
            <a:pPr marL="273050" indent="-27305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s-PE" sz="2000" b="1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Las </a:t>
            </a:r>
            <a:r>
              <a:rPr lang="es-PE" sz="2000" b="1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fechas de Toma de Posesión </a:t>
            </a:r>
            <a:r>
              <a:rPr lang="es-PE" sz="2000" dirty="0">
                <a:latin typeface="Arial Narrow" pitchFamily="34" charset="0"/>
              </a:rPr>
              <a:t>del Sitio de las Obras serán: </a:t>
            </a:r>
          </a:p>
          <a:p>
            <a:pPr marL="630238" lvl="1" indent="-285750">
              <a:buFont typeface="Arial" pitchFamily="34" charset="0"/>
              <a:buChar char="•"/>
            </a:pPr>
            <a:r>
              <a:rPr lang="es-PE" sz="2000" dirty="0">
                <a:latin typeface="Arial Narrow" pitchFamily="34" charset="0"/>
              </a:rPr>
              <a:t>Para el tramo Canta - </a:t>
            </a:r>
            <a:r>
              <a:rPr lang="es-PE" sz="2000" dirty="0" err="1">
                <a:latin typeface="Arial Narrow" pitchFamily="34" charset="0"/>
              </a:rPr>
              <a:t>Huayllay</a:t>
            </a:r>
            <a:r>
              <a:rPr lang="es-PE" sz="2000" dirty="0">
                <a:latin typeface="Arial Narrow" pitchFamily="34" charset="0"/>
              </a:rPr>
              <a:t> – </a:t>
            </a:r>
            <a:r>
              <a:rPr lang="es-PE" sz="2000" dirty="0" err="1">
                <a:latin typeface="Arial Narrow" pitchFamily="34" charset="0"/>
              </a:rPr>
              <a:t>Dv</a:t>
            </a:r>
            <a:r>
              <a:rPr lang="es-PE" sz="2000" dirty="0">
                <a:latin typeface="Arial Narrow" pitchFamily="34" charset="0"/>
              </a:rPr>
              <a:t>. </a:t>
            </a:r>
            <a:r>
              <a:rPr lang="es-PE" sz="2000" dirty="0" err="1">
                <a:latin typeface="Arial Narrow" pitchFamily="34" charset="0"/>
              </a:rPr>
              <a:t>Cochamarca</a:t>
            </a:r>
            <a:r>
              <a:rPr lang="es-PE" sz="2000" dirty="0">
                <a:latin typeface="Arial Narrow" pitchFamily="34" charset="0"/>
              </a:rPr>
              <a:t> - Empalme PE-3N: dentro de los treinta (30) días de la fecha de firma del contrato.</a:t>
            </a:r>
          </a:p>
          <a:p>
            <a:pPr marL="630238" indent="-285750">
              <a:buFont typeface="Arial" pitchFamily="34" charset="0"/>
              <a:buChar char="•"/>
            </a:pPr>
            <a:r>
              <a:rPr lang="es-PE" sz="2000" dirty="0">
                <a:latin typeface="Arial Narrow" pitchFamily="34" charset="0"/>
              </a:rPr>
              <a:t>Para el tramo Lima – Canta: la fecha será programada por el </a:t>
            </a:r>
            <a:r>
              <a:rPr lang="es-PE" sz="2000" dirty="0" smtClean="0">
                <a:latin typeface="Arial Narrow" pitchFamily="34" charset="0"/>
              </a:rPr>
              <a:t>CONTRATANTE.</a:t>
            </a:r>
            <a:endParaRPr lang="es-PE" sz="2000" dirty="0">
              <a:latin typeface="Arial Narrow" pitchFamily="34" charset="0"/>
            </a:endParaRPr>
          </a:p>
          <a:p>
            <a:pPr marL="273050" indent="-27305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s-PE" sz="2000" b="1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La Fecha de Inicio, </a:t>
            </a:r>
            <a:r>
              <a:rPr lang="es-PE" sz="2000" dirty="0">
                <a:latin typeface="Arial Narrow" pitchFamily="34" charset="0"/>
              </a:rPr>
              <a:t>será al día siguiente de la Toma de Posesión del Sitio de las Obras del tramo Canta - </a:t>
            </a:r>
            <a:r>
              <a:rPr lang="es-PE" sz="2000" dirty="0" err="1">
                <a:latin typeface="Arial Narrow" pitchFamily="34" charset="0"/>
              </a:rPr>
              <a:t>Huayllay</a:t>
            </a:r>
            <a:r>
              <a:rPr lang="es-PE" sz="2000" dirty="0">
                <a:latin typeface="Arial Narrow" pitchFamily="34" charset="0"/>
              </a:rPr>
              <a:t> – </a:t>
            </a:r>
            <a:r>
              <a:rPr lang="es-PE" sz="2000" dirty="0" err="1">
                <a:latin typeface="Arial Narrow" pitchFamily="34" charset="0"/>
              </a:rPr>
              <a:t>Dv</a:t>
            </a:r>
            <a:r>
              <a:rPr lang="es-PE" sz="2000" dirty="0">
                <a:latin typeface="Arial Narrow" pitchFamily="34" charset="0"/>
              </a:rPr>
              <a:t>. </a:t>
            </a:r>
            <a:r>
              <a:rPr lang="es-PE" sz="2000" dirty="0" err="1">
                <a:latin typeface="Arial Narrow" pitchFamily="34" charset="0"/>
              </a:rPr>
              <a:t>Cochamarca</a:t>
            </a:r>
            <a:r>
              <a:rPr lang="es-PE" sz="2000" dirty="0">
                <a:latin typeface="Arial Narrow" pitchFamily="34" charset="0"/>
              </a:rPr>
              <a:t> - Empalme PE-3N</a:t>
            </a:r>
            <a:r>
              <a:rPr lang="es-PE" sz="2000" dirty="0" smtClean="0">
                <a:latin typeface="Arial Narrow" pitchFamily="34" charset="0"/>
              </a:rPr>
              <a:t>.</a:t>
            </a:r>
          </a:p>
          <a:p>
            <a:pPr marL="273050" indent="-27305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es-PE" sz="2000" dirty="0">
              <a:latin typeface="Arial Narrow" pitchFamily="34" charset="0"/>
            </a:endParaRPr>
          </a:p>
          <a:p>
            <a:pPr marL="273050" indent="-27305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es-PE" sz="2000" dirty="0">
              <a:latin typeface="Arial Narrow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298648" y="562112"/>
            <a:ext cx="3168352" cy="476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s-PE" sz="2400" u="sng" dirty="0" smtClean="0"/>
              <a:t>Definiciones:</a:t>
            </a:r>
            <a:endParaRPr lang="es-PE" sz="2400" u="sng" dirty="0"/>
          </a:p>
        </p:txBody>
      </p:sp>
      <p:pic>
        <p:nvPicPr>
          <p:cNvPr id="6" name="11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33" y="73652"/>
            <a:ext cx="4623026" cy="434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472" y="44624"/>
            <a:ext cx="1126620" cy="40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83367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79202" y="620688"/>
            <a:ext cx="8197254" cy="576064"/>
          </a:xfrm>
        </p:spPr>
        <p:txBody>
          <a:bodyPr>
            <a:noAutofit/>
          </a:bodyPr>
          <a:lstStyle/>
          <a:p>
            <a:r>
              <a:rPr lang="es-PE" sz="2400" u="sng" dirty="0" smtClean="0"/>
              <a:t>Plazos parciales de ejecución de las obligaciones</a:t>
            </a:r>
            <a:endParaRPr lang="es-PE" sz="2400" dirty="0"/>
          </a:p>
        </p:txBody>
      </p:sp>
      <p:pic>
        <p:nvPicPr>
          <p:cNvPr id="60" name="11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33" y="73652"/>
            <a:ext cx="4623026" cy="434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472" y="44624"/>
            <a:ext cx="1126620" cy="40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86104"/>
            <a:ext cx="8496944" cy="477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294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2276872"/>
            <a:ext cx="8352928" cy="410445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s-MX" sz="1400" dirty="0" smtClean="0"/>
              <a:t>OBLIGACIONES:</a:t>
            </a:r>
            <a:endParaRPr lang="es-PE" sz="1400" dirty="0" smtClean="0"/>
          </a:p>
          <a:p>
            <a:pPr lvl="0"/>
            <a:r>
              <a:rPr lang="es-PE" sz="1400" dirty="0" smtClean="0"/>
              <a:t>Elaborar </a:t>
            </a:r>
            <a:r>
              <a:rPr lang="es-PE" sz="1400" dirty="0"/>
              <a:t>el Programa de Obra Obligatoria Inicial tipo I, considerando el </a:t>
            </a:r>
            <a:r>
              <a:rPr lang="es-PE" sz="1400" dirty="0" smtClean="0"/>
              <a:t>Estudio </a:t>
            </a:r>
            <a:r>
              <a:rPr lang="es-PE" sz="1400" dirty="0"/>
              <a:t>Definitivo para la Rehabilitación y Mejoramiento de la Carretera Lima – Canta – La Viuda – Unish, tramo: Canta – Huayllay en adelante llamado Estudio de Ingeniería el cual será proporcionado por el CONTRATANTE.</a:t>
            </a:r>
          </a:p>
          <a:p>
            <a:pPr lvl="0"/>
            <a:r>
              <a:rPr lang="es-PE" sz="1400" dirty="0"/>
              <a:t>Ejecutar las obras previstas en el Estudio de Ingeniería mencionado anteriormente.</a:t>
            </a:r>
          </a:p>
          <a:p>
            <a:pPr lvl="0"/>
            <a:r>
              <a:rPr lang="es-PE" sz="1400" dirty="0"/>
              <a:t>Ejecutar las actividades que serán definidas por el CONTRATISTA, a fin de alcanzar los indicadores de conservación denominados estándares (anexo 5) e índice de servicio (anexo 7). </a:t>
            </a:r>
          </a:p>
          <a:p>
            <a:pPr marL="0" indent="0" algn="ctr">
              <a:buNone/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967646"/>
            <a:ext cx="7130504" cy="563562"/>
          </a:xfrm>
        </p:spPr>
        <p:txBody>
          <a:bodyPr>
            <a:normAutofit fontScale="90000"/>
          </a:bodyPr>
          <a:lstStyle/>
          <a:p>
            <a:r>
              <a:rPr lang="es-PE" b="1" dirty="0">
                <a:solidFill>
                  <a:schemeClr val="bg1"/>
                </a:solidFill>
              </a:rPr>
              <a:t>OBRA OBLIGATORIA </a:t>
            </a:r>
            <a:r>
              <a:rPr lang="es-PE" b="1" dirty="0" smtClean="0">
                <a:solidFill>
                  <a:schemeClr val="bg1"/>
                </a:solidFill>
              </a:rPr>
              <a:t>INICIAL TIPO 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>
          <a:xfrm>
            <a:off x="177800" y="1911833"/>
            <a:ext cx="6489700" cy="358774"/>
          </a:xfrm>
        </p:spPr>
        <p:txBody>
          <a:bodyPr>
            <a:normAutofit fontScale="85000" lnSpcReduction="20000"/>
          </a:bodyPr>
          <a:lstStyle/>
          <a:p>
            <a:r>
              <a:rPr lang="es-PE" dirty="0">
                <a:solidFill>
                  <a:schemeClr val="bg1"/>
                </a:solidFill>
              </a:rPr>
              <a:t>TRAMO </a:t>
            </a:r>
            <a:r>
              <a:rPr lang="es-PE" dirty="0" smtClean="0">
                <a:solidFill>
                  <a:schemeClr val="bg1"/>
                </a:solidFill>
              </a:rPr>
              <a:t>2: </a:t>
            </a:r>
            <a:r>
              <a:rPr lang="es-PE" dirty="0">
                <a:solidFill>
                  <a:schemeClr val="bg1"/>
                </a:solidFill>
              </a:rPr>
              <a:t>CANTA - HUAYLLAY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11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3338"/>
            <a:ext cx="6624736" cy="5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773" y="116632"/>
            <a:ext cx="1519320" cy="54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279573"/>
              </p:ext>
            </p:extLst>
          </p:nvPr>
        </p:nvGraphicFramePr>
        <p:xfrm>
          <a:off x="474905" y="4293096"/>
          <a:ext cx="8201550" cy="2016225"/>
        </p:xfrm>
        <a:graphic>
          <a:graphicData uri="http://schemas.openxmlformats.org/drawingml/2006/table">
            <a:tbl>
              <a:tblPr firstRow="1" firstCol="1" bandRow="1"/>
              <a:tblGrid>
                <a:gridCol w="373176"/>
                <a:gridCol w="1722992"/>
                <a:gridCol w="711670"/>
                <a:gridCol w="224738"/>
                <a:gridCol w="224738"/>
                <a:gridCol w="224738"/>
                <a:gridCol w="224738"/>
                <a:gridCol w="224738"/>
                <a:gridCol w="224738"/>
                <a:gridCol w="224738"/>
                <a:gridCol w="224738"/>
                <a:gridCol w="224738"/>
                <a:gridCol w="224738"/>
                <a:gridCol w="224738"/>
                <a:gridCol w="224738"/>
                <a:gridCol w="224738"/>
                <a:gridCol w="224738"/>
                <a:gridCol w="224738"/>
                <a:gridCol w="224738"/>
                <a:gridCol w="224738"/>
                <a:gridCol w="224738"/>
                <a:gridCol w="224738"/>
                <a:gridCol w="224738"/>
                <a:gridCol w="224738"/>
                <a:gridCol w="224738"/>
                <a:gridCol w="224738"/>
                <a:gridCol w="224738"/>
              </a:tblGrid>
              <a:tr h="178722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Obligación</a:t>
                      </a:r>
                      <a:endParaRPr lang="es-PE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Días previos a la firma del contrato</a:t>
                      </a:r>
                      <a:endParaRPr lang="es-PE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gridSpan="2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Mes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</a:tr>
              <a:tr h="445303">
                <a:tc gridSpan="2"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1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2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3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4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5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6</a:t>
                      </a:r>
                      <a:endParaRPr lang="es-PE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7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8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9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10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11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12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13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14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15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16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17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18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19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20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21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22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23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b="1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24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</a:tr>
              <a:tr h="347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 (i)</a:t>
                      </a:r>
                      <a:endParaRPr lang="es-PE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Programa de las OOI tipo I </a:t>
                      </a:r>
                      <a:endParaRPr lang="es-PE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6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 (ii)</a:t>
                      </a:r>
                      <a:endParaRPr lang="es-PE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Ejecución las obras previstas en el Estudio de Ingeniería</a:t>
                      </a:r>
                      <a:endParaRPr lang="es-PE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5957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(iii)</a:t>
                      </a:r>
                      <a:endParaRPr lang="es-PE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Ejecución de actividades para cumplir estándares e índice de servicio </a:t>
                      </a:r>
                      <a:endParaRPr lang="es-PE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00" dirty="0">
                          <a:effectLst/>
                          <a:latin typeface="Arial Narrow"/>
                          <a:ea typeface="Times New Roman"/>
                          <a:cs typeface="Calibri"/>
                        </a:rPr>
                        <a:t> </a:t>
                      </a:r>
                      <a:endParaRPr lang="es-PE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9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157" marR="25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136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>
            <a:normAutofit/>
          </a:bodyPr>
          <a:lstStyle/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  <a:tabLst>
                <a:tab pos="-914400" algn="l"/>
                <a:tab pos="-457200" algn="l"/>
              </a:tabLst>
            </a:pPr>
            <a:r>
              <a:rPr lang="es-PE" sz="1600" b="1" dirty="0" smtClean="0">
                <a:ea typeface="Times New Roman" pitchFamily="18" charset="0"/>
                <a:cs typeface="Arial" pitchFamily="34" charset="0"/>
              </a:rPr>
              <a:t>OBLIGACIONES</a:t>
            </a:r>
            <a:r>
              <a:rPr lang="es-PE" sz="1600" dirty="0" smtClean="0">
                <a:ea typeface="Times New Roman" pitchFamily="18" charset="0"/>
                <a:cs typeface="Arial" pitchFamily="34" charset="0"/>
              </a:rPr>
              <a:t>:</a:t>
            </a:r>
          </a:p>
          <a:p>
            <a:pPr lvl="0"/>
            <a:r>
              <a:rPr lang="es-PE" sz="1600" dirty="0"/>
              <a:t>Elaborar el Diseño ejecutivo </a:t>
            </a:r>
          </a:p>
          <a:p>
            <a:pPr lvl="0"/>
            <a:r>
              <a:rPr lang="es-PE" sz="1600" dirty="0"/>
              <a:t>Ejecutar las obras previstas en el “Diseño ejecutivo aprobado”.</a:t>
            </a: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  <a:tabLst>
                <a:tab pos="-914400" algn="l"/>
                <a:tab pos="-457200" algn="l"/>
              </a:tabLst>
            </a:pPr>
            <a:endParaRPr lang="es-PE" sz="3200" dirty="0">
              <a:ea typeface="Times New Roman" pitchFamily="18" charset="0"/>
              <a:cs typeface="Arial" pitchFamily="34" charset="0"/>
            </a:endParaRPr>
          </a:p>
          <a:p>
            <a:pPr marL="0" indent="0" algn="ctr">
              <a:buNone/>
            </a:pPr>
            <a:endParaRPr lang="en-US" sz="2000" dirty="0"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879692"/>
            <a:ext cx="7130504" cy="563562"/>
          </a:xfrm>
        </p:spPr>
        <p:txBody>
          <a:bodyPr>
            <a:normAutofit fontScale="90000"/>
          </a:bodyPr>
          <a:lstStyle/>
          <a:p>
            <a:r>
              <a:rPr lang="es-PE" b="1" dirty="0">
                <a:solidFill>
                  <a:schemeClr val="bg1"/>
                </a:solidFill>
              </a:rPr>
              <a:t>OBRA OBLIGATORIA </a:t>
            </a:r>
            <a:r>
              <a:rPr lang="es-PE" b="1" dirty="0" smtClean="0">
                <a:solidFill>
                  <a:schemeClr val="bg1"/>
                </a:solidFill>
              </a:rPr>
              <a:t>INICIAL TIPO II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>
          <a:xfrm>
            <a:off x="173878" y="1412776"/>
            <a:ext cx="6489700" cy="646806"/>
          </a:xfrm>
        </p:spPr>
        <p:txBody>
          <a:bodyPr>
            <a:noAutofit/>
          </a:bodyPr>
          <a:lstStyle/>
          <a:p>
            <a:r>
              <a:rPr lang="es-PE" sz="1800" dirty="0" smtClean="0">
                <a:solidFill>
                  <a:schemeClr val="bg1"/>
                </a:solidFill>
              </a:rPr>
              <a:t>TRAMO 3: HUAYLLAY - DV. COCHAMARCA</a:t>
            </a:r>
          </a:p>
          <a:p>
            <a:r>
              <a:rPr lang="es-PE" sz="1800" dirty="0">
                <a:solidFill>
                  <a:schemeClr val="bg1"/>
                </a:solidFill>
              </a:rPr>
              <a:t>TRAMO </a:t>
            </a:r>
            <a:r>
              <a:rPr lang="es-PE" sz="1800" dirty="0" smtClean="0">
                <a:solidFill>
                  <a:schemeClr val="bg1"/>
                </a:solidFill>
              </a:rPr>
              <a:t>4: </a:t>
            </a:r>
            <a:r>
              <a:rPr lang="es-PE" sz="1800" dirty="0">
                <a:solidFill>
                  <a:schemeClr val="bg1"/>
                </a:solidFill>
              </a:rPr>
              <a:t>DV. COCHAMARCA – EMP. </a:t>
            </a:r>
            <a:r>
              <a:rPr lang="es-PE" sz="1800" dirty="0" smtClean="0">
                <a:solidFill>
                  <a:schemeClr val="bg1"/>
                </a:solidFill>
              </a:rPr>
              <a:t>PE-3N</a:t>
            </a:r>
          </a:p>
        </p:txBody>
      </p:sp>
      <p:pic>
        <p:nvPicPr>
          <p:cNvPr id="5" name="11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3338"/>
            <a:ext cx="6624736" cy="5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773" y="116632"/>
            <a:ext cx="1519320" cy="54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410944"/>
              </p:ext>
            </p:extLst>
          </p:nvPr>
        </p:nvGraphicFramePr>
        <p:xfrm>
          <a:off x="1444095" y="3933056"/>
          <a:ext cx="6120678" cy="1728192"/>
        </p:xfrm>
        <a:graphic>
          <a:graphicData uri="http://schemas.openxmlformats.org/drawingml/2006/table">
            <a:tbl>
              <a:tblPr firstRow="1" firstCol="1" bandRow="1"/>
              <a:tblGrid>
                <a:gridCol w="636134"/>
                <a:gridCol w="1667740"/>
                <a:gridCol w="636134"/>
                <a:gridCol w="636134"/>
                <a:gridCol w="636134"/>
                <a:gridCol w="636134"/>
                <a:gridCol w="636134"/>
                <a:gridCol w="636134"/>
              </a:tblGrid>
              <a:tr h="253284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b="1" dirty="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Obligación</a:t>
                      </a:r>
                      <a:endParaRPr lang="es-PE" sz="1100" dirty="0"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b="1" dirty="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Mes</a:t>
                      </a:r>
                      <a:endParaRPr lang="es-PE" sz="1100" dirty="0"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</a:tr>
              <a:tr h="367302">
                <a:tc gridSpan="2"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b="1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es-PE" sz="1100"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b="1" dirty="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es-PE" sz="1100" dirty="0"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b="1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3</a:t>
                      </a:r>
                      <a:endParaRPr lang="es-PE" sz="1100"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b="1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4</a:t>
                      </a:r>
                      <a:endParaRPr lang="es-PE" sz="1100"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b="1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5</a:t>
                      </a:r>
                      <a:endParaRPr lang="es-PE" sz="1100"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b="1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6</a:t>
                      </a:r>
                      <a:endParaRPr lang="es-PE" sz="1100"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</a:tr>
              <a:tr h="4308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 (i)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Elaboración del Diseño Ejecutivo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76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 (ii)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Ejecución de las obras previstas en el “Diseño ejecutivo aprobado”.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622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2276872"/>
            <a:ext cx="8064896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PE" sz="1600" b="1" dirty="0" smtClean="0"/>
              <a:t>OBLIGACIONES:</a:t>
            </a:r>
            <a:endParaRPr lang="es-PE" sz="1600" b="1" dirty="0"/>
          </a:p>
          <a:p>
            <a:pPr lvl="0"/>
            <a:r>
              <a:rPr lang="es-PE" sz="1600" dirty="0"/>
              <a:t>Elaborar el Diseño ejecutivo </a:t>
            </a:r>
          </a:p>
          <a:p>
            <a:pPr lvl="0"/>
            <a:r>
              <a:rPr lang="es-PE" sz="1600" dirty="0"/>
              <a:t>Ejecutar las obras previstas en el “Diseño ejecutivo aprobado”</a:t>
            </a:r>
          </a:p>
          <a:p>
            <a:pPr marL="0" indent="0" algn="just">
              <a:buNone/>
            </a:pPr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8928" y="993230"/>
            <a:ext cx="7172334" cy="563562"/>
          </a:xfrm>
        </p:spPr>
        <p:txBody>
          <a:bodyPr>
            <a:noAutofit/>
          </a:bodyPr>
          <a:lstStyle/>
          <a:p>
            <a:r>
              <a:rPr lang="es-PE" sz="2600" b="1" dirty="0" smtClean="0">
                <a:solidFill>
                  <a:schemeClr val="bg1"/>
                </a:solidFill>
              </a:rPr>
              <a:t>OBRAS OBLIGATORIAS PROGRAMADAS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>
          <a:xfrm>
            <a:off x="177800" y="1412776"/>
            <a:ext cx="6489700" cy="569799"/>
          </a:xfrm>
        </p:spPr>
        <p:txBody>
          <a:bodyPr>
            <a:normAutofit/>
          </a:bodyPr>
          <a:lstStyle/>
          <a:p>
            <a:r>
              <a:rPr lang="es-PE" sz="1800" dirty="0" smtClean="0">
                <a:solidFill>
                  <a:schemeClr val="bg1"/>
                </a:solidFill>
              </a:rPr>
              <a:t>EN TODOS </a:t>
            </a:r>
            <a:r>
              <a:rPr lang="es-PE" sz="1800" dirty="0">
                <a:solidFill>
                  <a:schemeClr val="bg1"/>
                </a:solidFill>
              </a:rPr>
              <a:t>LOS TRAMOS </a:t>
            </a:r>
            <a:r>
              <a:rPr lang="es-PE" sz="1800" dirty="0" smtClean="0">
                <a:solidFill>
                  <a:schemeClr val="bg1"/>
                </a:solidFill>
              </a:rPr>
              <a:t>DEL CORREDOR</a:t>
            </a:r>
            <a:endParaRPr lang="es-PE" sz="1800" dirty="0">
              <a:solidFill>
                <a:schemeClr val="bg1"/>
              </a:solidFill>
            </a:endParaRPr>
          </a:p>
        </p:txBody>
      </p:sp>
      <p:pic>
        <p:nvPicPr>
          <p:cNvPr id="5" name="11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3338"/>
            <a:ext cx="6624736" cy="5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773" y="116632"/>
            <a:ext cx="1519320" cy="54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557191"/>
              </p:ext>
            </p:extLst>
          </p:nvPr>
        </p:nvGraphicFramePr>
        <p:xfrm>
          <a:off x="1691680" y="3717032"/>
          <a:ext cx="5688636" cy="1464735"/>
        </p:xfrm>
        <a:graphic>
          <a:graphicData uri="http://schemas.openxmlformats.org/drawingml/2006/table">
            <a:tbl>
              <a:tblPr firstRow="1" firstCol="1" bandRow="1"/>
              <a:tblGrid>
                <a:gridCol w="418371"/>
                <a:gridCol w="1923297"/>
                <a:gridCol w="418371"/>
                <a:gridCol w="418371"/>
                <a:gridCol w="418371"/>
                <a:gridCol w="418371"/>
                <a:gridCol w="418371"/>
                <a:gridCol w="418371"/>
                <a:gridCol w="418371"/>
                <a:gridCol w="418371"/>
              </a:tblGrid>
              <a:tr h="225720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Obligación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Mes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</a:tr>
              <a:tr h="225720">
                <a:tc gridSpan="2"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62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63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64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65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66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67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68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69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</a:tr>
              <a:tr h="4372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 (i)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Elaboración del Diseño Ejecutivo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 (ii)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Ejecución de las obras previstas en el “Diseño ejecutivo aprobado”.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229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4384" y="2348880"/>
            <a:ext cx="7750049" cy="25704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PE" sz="1600" b="1" dirty="0" smtClean="0"/>
              <a:t>OBLIGACIONES:</a:t>
            </a:r>
            <a:endParaRPr lang="es-PE" sz="1600" b="1" dirty="0"/>
          </a:p>
          <a:p>
            <a:pPr lvl="0"/>
            <a:r>
              <a:rPr lang="es-PE" sz="1600" dirty="0"/>
              <a:t>Elaborar el Plan de Conservación </a:t>
            </a:r>
          </a:p>
          <a:p>
            <a:pPr lvl="0"/>
            <a:r>
              <a:rPr lang="es-PE" sz="1600" dirty="0"/>
              <a:t>Ejecutar las actividades del “Plan de Conservación aprobado”</a:t>
            </a:r>
          </a:p>
          <a:p>
            <a:pPr lvl="0"/>
            <a:r>
              <a:rPr lang="es-PE" sz="1600" dirty="0"/>
              <a:t>Cumplir con los indicadores de conservación denominados estándares (anexo 5) e índice de servicio (anexo 7</a:t>
            </a:r>
            <a:r>
              <a:rPr lang="es-PE" sz="1600" dirty="0" smtClean="0"/>
              <a:t>), de la Sección VII.</a:t>
            </a:r>
            <a:endParaRPr lang="es-PE" sz="1600" dirty="0"/>
          </a:p>
          <a:p>
            <a:pPr marL="0" indent="0" algn="just">
              <a:buNone/>
            </a:pPr>
            <a:endParaRPr lang="en-US" sz="1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3006" y="758592"/>
            <a:ext cx="7217306" cy="65418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s-PE" sz="2500" b="1" dirty="0">
                <a:solidFill>
                  <a:schemeClr val="bg1"/>
                </a:solidFill>
              </a:rPr>
              <a:t>CONSERVACION POR NIVELES DE </a:t>
            </a:r>
            <a:r>
              <a:rPr lang="es-PE" sz="2500" b="1" dirty="0" smtClean="0">
                <a:solidFill>
                  <a:schemeClr val="bg1"/>
                </a:solidFill>
              </a:rPr>
              <a:t>SERVICIO</a:t>
            </a:r>
            <a:endParaRPr lang="en-US" sz="2500" dirty="0">
              <a:solidFill>
                <a:schemeClr val="bg1"/>
              </a:solidFill>
            </a:endParaRPr>
          </a:p>
        </p:txBody>
      </p:sp>
      <p:pic>
        <p:nvPicPr>
          <p:cNvPr id="5" name="11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3338"/>
            <a:ext cx="6624736" cy="5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773" y="116632"/>
            <a:ext cx="1519320" cy="54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189407"/>
              </p:ext>
            </p:extLst>
          </p:nvPr>
        </p:nvGraphicFramePr>
        <p:xfrm>
          <a:off x="675552" y="4293096"/>
          <a:ext cx="7784880" cy="1584174"/>
        </p:xfrm>
        <a:graphic>
          <a:graphicData uri="http://schemas.openxmlformats.org/drawingml/2006/table">
            <a:tbl>
              <a:tblPr firstRow="1" firstCol="1" bandRow="1"/>
              <a:tblGrid>
                <a:gridCol w="2151600"/>
                <a:gridCol w="352080"/>
                <a:gridCol w="352080"/>
                <a:gridCol w="352080"/>
                <a:gridCol w="352080"/>
                <a:gridCol w="352080"/>
                <a:gridCol w="352080"/>
                <a:gridCol w="352080"/>
                <a:gridCol w="352080"/>
                <a:gridCol w="352080"/>
                <a:gridCol w="352080"/>
                <a:gridCol w="352080"/>
                <a:gridCol w="352080"/>
                <a:gridCol w="352080"/>
                <a:gridCol w="352080"/>
                <a:gridCol w="352080"/>
                <a:gridCol w="352080"/>
              </a:tblGrid>
              <a:tr h="2640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Actividad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gridSpan="1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Conservación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</a:tr>
              <a:tr h="2640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Tramo / Semestre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Lima – Canta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Canta – Huayllay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Huayllay - </a:t>
                      </a:r>
                      <a:r>
                        <a:rPr lang="es-PE" sz="1100" dirty="0" err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Dv</a:t>
                      </a: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s-PE" sz="1100" dirty="0" err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Cochamarca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Dv. Cochamarca - Emp. PE-3N 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  <a:endParaRPr lang="es-PE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Placeholder 3"/>
          <p:cNvSpPr txBox="1">
            <a:spLocks/>
          </p:cNvSpPr>
          <p:nvPr/>
        </p:nvSpPr>
        <p:spPr>
          <a:xfrm>
            <a:off x="177800" y="1412776"/>
            <a:ext cx="6489700" cy="569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2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s-PE" sz="1800" smtClean="0">
                <a:solidFill>
                  <a:schemeClr val="bg1"/>
                </a:solidFill>
              </a:rPr>
              <a:t>EN TODOS LOS TRAMOS DEL CORREDOR</a:t>
            </a:r>
            <a:endParaRPr lang="es-PE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0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764704"/>
            <a:ext cx="7130504" cy="115212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s-PE" sz="2500" b="1" dirty="0">
                <a:solidFill>
                  <a:schemeClr val="bg1"/>
                </a:solidFill>
              </a:rPr>
              <a:t>OBRAS OBLIGATORIAS </a:t>
            </a:r>
            <a:r>
              <a:rPr lang="es-PE" sz="2500" b="1" dirty="0" smtClean="0">
                <a:solidFill>
                  <a:schemeClr val="bg1"/>
                </a:solidFill>
              </a:rPr>
              <a:t>COMPLEMENTARIAS</a:t>
            </a:r>
            <a:r>
              <a:rPr lang="es-PE" sz="2500" b="1" dirty="0">
                <a:solidFill>
                  <a:schemeClr val="bg1"/>
                </a:solidFill>
              </a:rPr>
              <a:t/>
            </a:r>
            <a:br>
              <a:rPr lang="es-PE" sz="2500" b="1" dirty="0">
                <a:solidFill>
                  <a:schemeClr val="bg1"/>
                </a:solidFill>
              </a:rPr>
            </a:br>
            <a:endParaRPr lang="en-US" sz="2500" dirty="0">
              <a:solidFill>
                <a:schemeClr val="bg1"/>
              </a:solidFill>
            </a:endParaRPr>
          </a:p>
        </p:txBody>
      </p:sp>
      <p:pic>
        <p:nvPicPr>
          <p:cNvPr id="5" name="11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3338"/>
            <a:ext cx="6624736" cy="5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773" y="116632"/>
            <a:ext cx="1519320" cy="54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251520" y="2060848"/>
            <a:ext cx="87154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1600" dirty="0" smtClean="0"/>
              <a:t>Las </a:t>
            </a:r>
            <a:r>
              <a:rPr lang="es-PE" sz="1600" dirty="0"/>
              <a:t>OOC </a:t>
            </a:r>
            <a:r>
              <a:rPr lang="es-PE" sz="1600" dirty="0" smtClean="0"/>
              <a:t>consisten </a:t>
            </a:r>
            <a:r>
              <a:rPr lang="es-PE" sz="1600" dirty="0"/>
              <a:t>en el diseño, construcción y equipamiento de 02 estaciones de pesaje </a:t>
            </a:r>
            <a:r>
              <a:rPr lang="es-PE" sz="1600" dirty="0" smtClean="0"/>
              <a:t>y 02 estaciones de peaje. </a:t>
            </a:r>
          </a:p>
          <a:p>
            <a:r>
              <a:rPr lang="es-PE" sz="1600" dirty="0" smtClean="0"/>
              <a:t>Las </a:t>
            </a:r>
            <a:r>
              <a:rPr lang="es-PE" sz="1600" b="1" dirty="0" smtClean="0"/>
              <a:t>OBLIGACIONES</a:t>
            </a:r>
            <a:r>
              <a:rPr lang="es-PE" sz="1600" dirty="0" smtClean="0"/>
              <a:t> del CONTRATISTA son:</a:t>
            </a:r>
            <a:endParaRPr lang="es-PE" sz="1600" dirty="0"/>
          </a:p>
          <a:p>
            <a:pPr marL="457200" lvl="0" indent="-457200">
              <a:buFont typeface="Arial" pitchFamily="34" charset="0"/>
              <a:buChar char="•"/>
            </a:pPr>
            <a:r>
              <a:rPr lang="es-PE" sz="1600" dirty="0"/>
              <a:t>Elaborar el Diseño ejecutivo 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s-PE" sz="1600" dirty="0"/>
              <a:t>Ejecutar las obras y efectuar el Equipamiento previsto en el “Diseño ejecutivo aprobado”.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pt-BR" sz="1600" dirty="0"/>
              <a:t>Capacitar e Informar (ver </a:t>
            </a:r>
            <a:r>
              <a:rPr lang="pt-BR" sz="1600" dirty="0" err="1" smtClean="0"/>
              <a:t>ítem</a:t>
            </a:r>
            <a:r>
              <a:rPr lang="pt-BR" sz="1600" dirty="0" smtClean="0"/>
              <a:t> </a:t>
            </a:r>
            <a:r>
              <a:rPr lang="pt-BR" sz="1600" dirty="0"/>
              <a:t>1.3 y 2.3 </a:t>
            </a:r>
            <a:r>
              <a:rPr lang="pt-BR" sz="1600" dirty="0" err="1"/>
              <a:t>del</a:t>
            </a:r>
            <a:r>
              <a:rPr lang="pt-BR" sz="1600" dirty="0"/>
              <a:t> Anexo </a:t>
            </a:r>
            <a:r>
              <a:rPr lang="pt-BR" sz="1600" dirty="0" smtClean="0"/>
              <a:t>3, </a:t>
            </a:r>
            <a:r>
              <a:rPr lang="pt-BR" sz="1600" dirty="0" err="1" smtClean="0"/>
              <a:t>Sección</a:t>
            </a:r>
            <a:r>
              <a:rPr lang="pt-BR" sz="1600" dirty="0" smtClean="0"/>
              <a:t> VII).</a:t>
            </a:r>
            <a:endParaRPr lang="es-PE" sz="1600" dirty="0"/>
          </a:p>
          <a:p>
            <a:endParaRPr lang="es-PE" sz="1600" dirty="0" smtClean="0"/>
          </a:p>
          <a:p>
            <a:endParaRPr lang="es-PE" sz="1600" dirty="0"/>
          </a:p>
          <a:p>
            <a:endParaRPr lang="es-PE" sz="1600" dirty="0" smtClean="0"/>
          </a:p>
          <a:p>
            <a:endParaRPr lang="es-PE" sz="1600" dirty="0"/>
          </a:p>
          <a:p>
            <a:endParaRPr lang="es-PE" sz="1600" dirty="0" smtClean="0"/>
          </a:p>
          <a:p>
            <a:endParaRPr lang="es-PE" sz="1600" dirty="0"/>
          </a:p>
          <a:p>
            <a:endParaRPr lang="es-PE" sz="1600" dirty="0" smtClean="0"/>
          </a:p>
          <a:p>
            <a:endParaRPr lang="es-PE" sz="1600" dirty="0"/>
          </a:p>
          <a:p>
            <a:endParaRPr lang="es-PE" sz="1600" dirty="0" smtClean="0"/>
          </a:p>
          <a:p>
            <a:r>
              <a:rPr lang="es-PE" sz="1400" dirty="0" smtClean="0"/>
              <a:t>Los </a:t>
            </a:r>
            <a:r>
              <a:rPr lang="es-PE" sz="1400" dirty="0"/>
              <a:t>plazos finales serán indicados por el CONTRATANTE de acuerdo al avance de los tramos Lima – Canta y  Canta </a:t>
            </a:r>
            <a:r>
              <a:rPr lang="es-PE" sz="1400" strike="sngStrike" dirty="0" smtClean="0"/>
              <a:t>–</a:t>
            </a:r>
            <a:r>
              <a:rPr lang="es-PE" sz="1400" dirty="0" smtClean="0"/>
              <a:t> Huayllay.</a:t>
            </a:r>
            <a:endParaRPr lang="es-PE" sz="1400" dirty="0"/>
          </a:p>
          <a:p>
            <a:endParaRPr lang="es-PE" sz="1600" b="1" dirty="0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529488"/>
              </p:ext>
            </p:extLst>
          </p:nvPr>
        </p:nvGraphicFramePr>
        <p:xfrm>
          <a:off x="1115616" y="3717032"/>
          <a:ext cx="6984777" cy="1728193"/>
        </p:xfrm>
        <a:graphic>
          <a:graphicData uri="http://schemas.openxmlformats.org/drawingml/2006/table">
            <a:tbl>
              <a:tblPr firstRow="1" firstCol="1" bandRow="1"/>
              <a:tblGrid>
                <a:gridCol w="395524"/>
                <a:gridCol w="1842965"/>
                <a:gridCol w="395524"/>
                <a:gridCol w="395524"/>
                <a:gridCol w="395524"/>
                <a:gridCol w="395524"/>
                <a:gridCol w="395524"/>
                <a:gridCol w="395524"/>
                <a:gridCol w="395524"/>
                <a:gridCol w="395524"/>
                <a:gridCol w="395524"/>
                <a:gridCol w="395524"/>
                <a:gridCol w="395524"/>
                <a:gridCol w="395524"/>
              </a:tblGrid>
              <a:tr h="205141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b="1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Obligación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b="1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Mes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</a:tr>
              <a:tr h="205141">
                <a:tc gridSpan="2"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b="1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13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b="1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14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b="1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15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b="1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16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b="1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17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b="1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18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b="1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19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b="1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20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b="1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21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b="1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22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b="1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23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b="1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24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</a:tr>
              <a:tr h="3487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 (i)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Elaboración del Diseño Ejecutivo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52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 (ii)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Ejecución de las obras previstas en el “Diseño ejecutivo aprobado”.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5039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 (ii)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Capacitación respecto al uso y operación 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050" dirty="0"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es-PE" sz="10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540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2276872"/>
            <a:ext cx="8229600" cy="345638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PE" sz="2800" dirty="0" smtClean="0"/>
              <a:t>Están </a:t>
            </a:r>
            <a:r>
              <a:rPr lang="es-PE" sz="2800" dirty="0"/>
              <a:t>compuestas por:</a:t>
            </a:r>
          </a:p>
          <a:p>
            <a:pPr marL="0" indent="0">
              <a:buNone/>
            </a:pPr>
            <a:r>
              <a:rPr lang="es-PE" sz="2800" dirty="0"/>
              <a:t> </a:t>
            </a:r>
          </a:p>
          <a:p>
            <a:pPr lvl="0"/>
            <a:r>
              <a:rPr lang="es-PE" sz="2800" dirty="0"/>
              <a:t>Situaciones </a:t>
            </a:r>
            <a:r>
              <a:rPr lang="es-PE" sz="2800" dirty="0" smtClean="0"/>
              <a:t>de </a:t>
            </a:r>
            <a:r>
              <a:rPr lang="es-PE" sz="2800" dirty="0"/>
              <a:t>riesgo potencial.</a:t>
            </a:r>
          </a:p>
          <a:p>
            <a:pPr lvl="0"/>
            <a:r>
              <a:rPr lang="es-PE" sz="2800" dirty="0"/>
              <a:t>Emergencias </a:t>
            </a:r>
            <a:r>
              <a:rPr lang="es-PE" sz="2800" dirty="0" smtClean="0"/>
              <a:t>viales</a:t>
            </a:r>
            <a:r>
              <a:rPr lang="es-PE" sz="2800" dirty="0"/>
              <a:t>.</a:t>
            </a:r>
          </a:p>
          <a:p>
            <a:pPr marL="0" indent="0">
              <a:buNone/>
            </a:pPr>
            <a:endParaRPr lang="es-PE" sz="2800" dirty="0"/>
          </a:p>
          <a:p>
            <a:pPr marL="0" indent="0">
              <a:buNone/>
            </a:pPr>
            <a:r>
              <a:rPr lang="es-PE" sz="2800" dirty="0" smtClean="0"/>
              <a:t>La </a:t>
            </a:r>
            <a:r>
              <a:rPr lang="es-PE" sz="2800" b="1" dirty="0" smtClean="0"/>
              <a:t>OBLIGACIÓN</a:t>
            </a:r>
            <a:r>
              <a:rPr lang="es-PE" sz="2800" dirty="0" smtClean="0"/>
              <a:t> </a:t>
            </a:r>
            <a:r>
              <a:rPr lang="es-PE" sz="2800" dirty="0"/>
              <a:t>del CONTRATISTA </a:t>
            </a:r>
            <a:r>
              <a:rPr lang="es-PE" sz="2800" dirty="0" smtClean="0"/>
              <a:t>comprende:</a:t>
            </a:r>
          </a:p>
          <a:p>
            <a:pPr marL="0" indent="0">
              <a:buNone/>
            </a:pPr>
            <a:endParaRPr lang="es-PE" sz="2800" dirty="0" smtClean="0"/>
          </a:p>
          <a:p>
            <a:pPr lvl="0"/>
            <a:r>
              <a:rPr lang="es-PE" sz="2800" dirty="0" smtClean="0"/>
              <a:t>Elaborar </a:t>
            </a:r>
            <a:r>
              <a:rPr lang="es-PE" sz="2800" dirty="0"/>
              <a:t>el Plan de Atenciones Especiales</a:t>
            </a:r>
          </a:p>
          <a:p>
            <a:pPr lvl="0"/>
            <a:r>
              <a:rPr lang="es-PE" sz="2800" dirty="0"/>
              <a:t>Atender las situaciones potenciales de riesgo y/o emergencias </a:t>
            </a:r>
            <a:r>
              <a:rPr lang="es-PE" sz="2800" dirty="0" smtClean="0"/>
              <a:t>viales.</a:t>
            </a:r>
          </a:p>
          <a:p>
            <a:pPr marL="0" lvl="0" indent="0">
              <a:buNone/>
            </a:pPr>
            <a:endParaRPr lang="es-PE" sz="2800" dirty="0"/>
          </a:p>
          <a:p>
            <a:pPr marL="0" lvl="0" indent="0">
              <a:buNone/>
            </a:pPr>
            <a:r>
              <a:rPr lang="es-PE" sz="2900" dirty="0" smtClean="0"/>
              <a:t>Las Atenciones Especiales se realizarán durante todo el plazo de ejecución de las Obras, según se requiera.</a:t>
            </a:r>
            <a:endParaRPr lang="es-PE" sz="29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908720"/>
            <a:ext cx="7130504" cy="563562"/>
          </a:xfrm>
        </p:spPr>
        <p:txBody>
          <a:bodyPr>
            <a:noAutofit/>
          </a:bodyPr>
          <a:lstStyle/>
          <a:p>
            <a:r>
              <a:rPr lang="es-PE" sz="2600" b="1" dirty="0" smtClean="0">
                <a:solidFill>
                  <a:schemeClr val="bg1"/>
                </a:solidFill>
              </a:rPr>
              <a:t>ATENCIONES ESPECIALES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>
          <a:xfrm>
            <a:off x="177800" y="1911833"/>
            <a:ext cx="6489700" cy="358774"/>
          </a:xfrm>
        </p:spPr>
        <p:txBody>
          <a:bodyPr>
            <a:noAutofit/>
          </a:bodyPr>
          <a:lstStyle/>
          <a:p>
            <a:r>
              <a:rPr lang="es-PE" sz="1800" dirty="0" smtClean="0">
                <a:solidFill>
                  <a:schemeClr val="bg1"/>
                </a:solidFill>
              </a:rPr>
              <a:t>EN TODOS </a:t>
            </a:r>
            <a:r>
              <a:rPr lang="es-PE" sz="1800" dirty="0">
                <a:solidFill>
                  <a:schemeClr val="bg1"/>
                </a:solidFill>
              </a:rPr>
              <a:t>LOS TRAMOS </a:t>
            </a:r>
            <a:r>
              <a:rPr lang="es-PE" sz="1800" dirty="0" smtClean="0">
                <a:solidFill>
                  <a:schemeClr val="bg1"/>
                </a:solidFill>
              </a:rPr>
              <a:t>DEL CORREDOR</a:t>
            </a:r>
            <a:endParaRPr lang="es-PE" sz="1800" dirty="0">
              <a:solidFill>
                <a:schemeClr val="bg1"/>
              </a:solidFill>
            </a:endParaRPr>
          </a:p>
          <a:p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5" name="11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3338"/>
            <a:ext cx="6624736" cy="5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773" y="116632"/>
            <a:ext cx="1519320" cy="54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66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2 Título"/>
          <p:cNvSpPr>
            <a:spLocks noGrp="1"/>
          </p:cNvSpPr>
          <p:nvPr>
            <p:ph type="title"/>
          </p:nvPr>
        </p:nvSpPr>
        <p:spPr>
          <a:xfrm>
            <a:off x="395536" y="471339"/>
            <a:ext cx="8496944" cy="571504"/>
          </a:xfrm>
        </p:spPr>
        <p:txBody>
          <a:bodyPr>
            <a:normAutofit fontScale="90000"/>
          </a:bodyPr>
          <a:lstStyle/>
          <a:p>
            <a:r>
              <a:rPr lang="es-PE" sz="2400" b="1" dirty="0" smtClean="0">
                <a:effectLst/>
              </a:rPr>
              <a:t>Documentos de Licitación</a:t>
            </a:r>
            <a:endParaRPr lang="es-PE" sz="2400" b="1" dirty="0">
              <a:effectLst/>
            </a:endParaRPr>
          </a:p>
        </p:txBody>
      </p:sp>
      <p:pic>
        <p:nvPicPr>
          <p:cNvPr id="10" name="9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66" y="83096"/>
            <a:ext cx="4623026" cy="434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472" y="44624"/>
            <a:ext cx="1126620" cy="40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01" t="20961" r="16612" b="12308"/>
          <a:stretch/>
        </p:blipFill>
        <p:spPr bwMode="auto">
          <a:xfrm>
            <a:off x="1619672" y="908720"/>
            <a:ext cx="5526498" cy="5861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192892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2 Título"/>
          <p:cNvSpPr>
            <a:spLocks noGrp="1"/>
          </p:cNvSpPr>
          <p:nvPr>
            <p:ph type="title"/>
          </p:nvPr>
        </p:nvSpPr>
        <p:spPr>
          <a:xfrm>
            <a:off x="395536" y="908720"/>
            <a:ext cx="8496944" cy="571504"/>
          </a:xfrm>
        </p:spPr>
        <p:txBody>
          <a:bodyPr>
            <a:normAutofit fontScale="90000"/>
          </a:bodyPr>
          <a:lstStyle/>
          <a:p>
            <a:pPr algn="l"/>
            <a:r>
              <a:rPr lang="es-PE" sz="2400" b="1" dirty="0" smtClean="0">
                <a:effectLst/>
              </a:rPr>
              <a:t>Sección I. Instrucciones a los Oferentes</a:t>
            </a:r>
            <a:endParaRPr lang="es-PE" sz="2400" b="1" dirty="0">
              <a:effectLst/>
            </a:endParaRPr>
          </a:p>
        </p:txBody>
      </p:sp>
      <p:pic>
        <p:nvPicPr>
          <p:cNvPr id="10" name="9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66" y="83096"/>
            <a:ext cx="4623026" cy="434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472" y="44624"/>
            <a:ext cx="1126620" cy="40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46856" y="1484784"/>
            <a:ext cx="8229600" cy="1080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PE" sz="1800" dirty="0" smtClean="0">
                <a:solidFill>
                  <a:schemeClr val="tx1"/>
                </a:solidFill>
              </a:rPr>
              <a:t>Contiene las disposiciones </a:t>
            </a:r>
            <a:r>
              <a:rPr lang="es-PE" sz="1800" b="1" dirty="0" smtClean="0">
                <a:solidFill>
                  <a:schemeClr val="tx1"/>
                </a:solidFill>
              </a:rPr>
              <a:t>generales</a:t>
            </a:r>
            <a:r>
              <a:rPr lang="es-PE" sz="1800" dirty="0" smtClean="0">
                <a:solidFill>
                  <a:schemeClr val="tx1"/>
                </a:solidFill>
              </a:rPr>
              <a:t> e indicaciones a los Oferentes para la presentación de sus Ofertas, en las obras financiadas por el BID.</a:t>
            </a:r>
            <a:endParaRPr lang="es-PE" sz="1800" dirty="0">
              <a:solidFill>
                <a:schemeClr val="tx1"/>
              </a:solidFill>
            </a:endParaRPr>
          </a:p>
        </p:txBody>
      </p:sp>
      <p:sp>
        <p:nvSpPr>
          <p:cNvPr id="8" name="2 Título"/>
          <p:cNvSpPr txBox="1">
            <a:spLocks/>
          </p:cNvSpPr>
          <p:nvPr/>
        </p:nvSpPr>
        <p:spPr>
          <a:xfrm>
            <a:off x="395536" y="2420888"/>
            <a:ext cx="8496944" cy="5715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s-PE" sz="8800" b="1" dirty="0">
                <a:effectLst/>
              </a:rPr>
              <a:t>Sección </a:t>
            </a:r>
            <a:r>
              <a:rPr lang="es-PE" sz="8800" b="1" dirty="0" smtClean="0">
                <a:effectLst/>
              </a:rPr>
              <a:t>II. Datos de Licitación</a:t>
            </a:r>
            <a:endParaRPr lang="es-PE" sz="8800" b="1" dirty="0">
              <a:effectLst/>
            </a:endParaRPr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417363" y="3068960"/>
            <a:ext cx="8229600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E" sz="1800" dirty="0" smtClean="0">
                <a:solidFill>
                  <a:schemeClr val="tx1"/>
                </a:solidFill>
              </a:rPr>
              <a:t>Contiene </a:t>
            </a:r>
            <a:r>
              <a:rPr lang="es-PE" sz="1800" dirty="0">
                <a:solidFill>
                  <a:schemeClr val="tx1"/>
                </a:solidFill>
              </a:rPr>
              <a:t>las aclaraciones </a:t>
            </a:r>
            <a:r>
              <a:rPr lang="es-PE" sz="1800" b="1" dirty="0" smtClean="0">
                <a:solidFill>
                  <a:schemeClr val="tx1"/>
                </a:solidFill>
              </a:rPr>
              <a:t>específicas</a:t>
            </a:r>
            <a:r>
              <a:rPr lang="es-PE" sz="1800" dirty="0" smtClean="0">
                <a:solidFill>
                  <a:schemeClr val="tx1"/>
                </a:solidFill>
              </a:rPr>
              <a:t> </a:t>
            </a:r>
            <a:r>
              <a:rPr lang="es-PE" sz="1800" dirty="0">
                <a:solidFill>
                  <a:schemeClr val="tx1"/>
                </a:solidFill>
              </a:rPr>
              <a:t>para la presente Licitación, que abarca las Obras Obligatorias Iniciales tipo I y II, Obras Obligatorias Complementarias, Conservación por Niveles de Servicio, Obras Obligatorias Programadas y las Atenciones Especiales, así como </a:t>
            </a:r>
            <a:r>
              <a:rPr lang="es-PE" sz="1800" dirty="0" smtClean="0">
                <a:solidFill>
                  <a:schemeClr val="tx1"/>
                </a:solidFill>
              </a:rPr>
              <a:t>los Criterios de Calificación y Requisitos.</a:t>
            </a:r>
            <a:endParaRPr lang="es-PE" sz="1800" dirty="0">
              <a:solidFill>
                <a:schemeClr val="tx1"/>
              </a:solidFill>
            </a:endParaRPr>
          </a:p>
        </p:txBody>
      </p:sp>
      <p:sp>
        <p:nvSpPr>
          <p:cNvPr id="13" name="2 Título"/>
          <p:cNvSpPr txBox="1">
            <a:spLocks/>
          </p:cNvSpPr>
          <p:nvPr/>
        </p:nvSpPr>
        <p:spPr>
          <a:xfrm>
            <a:off x="454101" y="4681944"/>
            <a:ext cx="8496944" cy="5715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s-PE" sz="8800" b="1" dirty="0">
                <a:effectLst/>
              </a:rPr>
              <a:t>Sección </a:t>
            </a:r>
            <a:r>
              <a:rPr lang="es-PE" sz="8800" b="1" dirty="0" smtClean="0">
                <a:effectLst/>
              </a:rPr>
              <a:t>III. Países elegibles</a:t>
            </a:r>
            <a:endParaRPr lang="es-PE" sz="8800" b="1" dirty="0">
              <a:effectLst/>
            </a:endParaRPr>
          </a:p>
        </p:txBody>
      </p:sp>
      <p:sp>
        <p:nvSpPr>
          <p:cNvPr id="14" name="Content Placeholder 1"/>
          <p:cNvSpPr txBox="1">
            <a:spLocks/>
          </p:cNvSpPr>
          <p:nvPr/>
        </p:nvSpPr>
        <p:spPr>
          <a:xfrm>
            <a:off x="424111" y="5229200"/>
            <a:ext cx="8229600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s-PE"/>
            </a:defPPr>
            <a:lvl1pPr indent="0">
              <a:spcBef>
                <a:spcPct val="20000"/>
              </a:spcBef>
              <a:buFont typeface="Arial" pitchFamily="34" charset="0"/>
              <a:buNone/>
              <a:defRPr>
                <a:latin typeface="+mj-lt"/>
              </a:defRPr>
            </a:lvl1pPr>
            <a:lvl2pPr marL="742950" indent="-28575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3pPr>
            <a:lvl4pPr marL="1600200" indent="-22860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5pPr>
            <a:lvl6pPr marL="2514600" indent="-22860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7pPr>
            <a:lvl8pPr marL="3429000" indent="-22860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9pPr>
          </a:lstStyle>
          <a:p>
            <a:r>
              <a:rPr lang="es-PE" dirty="0" smtClean="0"/>
              <a:t>Contiene los criterios de elegibilidad </a:t>
            </a:r>
            <a:r>
              <a:rPr lang="es-PE" dirty="0"/>
              <a:t>para </a:t>
            </a:r>
            <a:r>
              <a:rPr lang="es-PE" dirty="0" smtClean="0"/>
              <a:t>las </a:t>
            </a:r>
            <a:r>
              <a:rPr lang="es-PE" dirty="0"/>
              <a:t>adquisiciones financiadas por el </a:t>
            </a:r>
            <a:r>
              <a:rPr lang="es-PE" dirty="0" smtClean="0"/>
              <a:t>Banco Interamericano de Desarrollo - BID.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86164499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2 Título"/>
          <p:cNvSpPr>
            <a:spLocks noGrp="1"/>
          </p:cNvSpPr>
          <p:nvPr>
            <p:ph type="title"/>
          </p:nvPr>
        </p:nvSpPr>
        <p:spPr>
          <a:xfrm>
            <a:off x="998116" y="615355"/>
            <a:ext cx="7621190" cy="571504"/>
          </a:xfrm>
        </p:spPr>
        <p:txBody>
          <a:bodyPr>
            <a:normAutofit fontScale="90000"/>
          </a:bodyPr>
          <a:lstStyle/>
          <a:p>
            <a:pPr algn="l"/>
            <a:r>
              <a:rPr lang="es-PE" sz="2400" b="1" dirty="0" smtClean="0">
                <a:effectLst/>
              </a:rPr>
              <a:t>Sección II. Datos de la Licitación</a:t>
            </a:r>
            <a:endParaRPr lang="es-PE" sz="2400" b="1" dirty="0">
              <a:effectLst/>
            </a:endParaRPr>
          </a:p>
        </p:txBody>
      </p:sp>
      <p:pic>
        <p:nvPicPr>
          <p:cNvPr id="10" name="9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66" y="83096"/>
            <a:ext cx="4623026" cy="434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472" y="44624"/>
            <a:ext cx="1126620" cy="40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8" t="39808" r="11299" b="20385"/>
          <a:stretch/>
        </p:blipFill>
        <p:spPr bwMode="auto">
          <a:xfrm>
            <a:off x="1087556" y="1340768"/>
            <a:ext cx="7221671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7957472" y="4077072"/>
            <a:ext cx="351755" cy="1440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3819023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764704"/>
            <a:ext cx="7130504" cy="14709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s-PE" b="1" dirty="0" smtClean="0">
                <a:solidFill>
                  <a:schemeClr val="bg1"/>
                </a:solidFill>
              </a:rPr>
              <a:t>FORMULARIOS DE LA OFERTA</a:t>
            </a:r>
            <a:r>
              <a:rPr lang="es-PE" b="1" dirty="0">
                <a:solidFill>
                  <a:schemeClr val="bg1"/>
                </a:solidFill>
              </a:rPr>
              <a:t/>
            </a:r>
            <a:br>
              <a:rPr lang="es-PE" b="1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11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3338"/>
            <a:ext cx="6624736" cy="5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773" y="116632"/>
            <a:ext cx="1519320" cy="54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539552" y="2276872"/>
            <a:ext cx="8229600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PE" sz="1800" dirty="0" smtClean="0"/>
          </a:p>
          <a:p>
            <a:pPr marL="0" indent="0">
              <a:buNone/>
            </a:pPr>
            <a:endParaRPr lang="es-PE" sz="1800" dirty="0"/>
          </a:p>
          <a:p>
            <a:pPr marL="0" indent="0">
              <a:buNone/>
            </a:pPr>
            <a:endParaRPr lang="es-PE" sz="1800" dirty="0" smtClean="0"/>
          </a:p>
          <a:p>
            <a:pPr marL="0" indent="0">
              <a:buNone/>
            </a:pPr>
            <a:endParaRPr lang="es-PE" sz="1800" dirty="0"/>
          </a:p>
          <a:p>
            <a:pPr marL="0" indent="0">
              <a:buNone/>
            </a:pPr>
            <a:endParaRPr lang="es-PE" sz="1800" dirty="0" smtClean="0"/>
          </a:p>
          <a:p>
            <a:pPr marL="0" indent="0">
              <a:buNone/>
            </a:pPr>
            <a:endParaRPr lang="es-PE" sz="1800" dirty="0"/>
          </a:p>
          <a:p>
            <a:pPr marL="0" indent="0">
              <a:buNone/>
            </a:pPr>
            <a:endParaRPr lang="es-PE" sz="1800" dirty="0" smtClean="0"/>
          </a:p>
          <a:p>
            <a:pPr marL="0" indent="0">
              <a:buNone/>
            </a:pPr>
            <a:endParaRPr lang="es-PE" sz="1800" dirty="0"/>
          </a:p>
          <a:p>
            <a:pPr marL="0" indent="0">
              <a:buNone/>
            </a:pPr>
            <a:endParaRPr lang="es-PE" sz="1800" dirty="0" smtClean="0"/>
          </a:p>
          <a:p>
            <a:pPr marL="0" indent="0">
              <a:buNone/>
            </a:pPr>
            <a:endParaRPr lang="es-PE" sz="1800" dirty="0"/>
          </a:p>
          <a:p>
            <a:pPr marL="0" indent="0">
              <a:buNone/>
            </a:pPr>
            <a:endParaRPr lang="es-PE" sz="1800" dirty="0" smtClean="0"/>
          </a:p>
          <a:p>
            <a:pPr marL="0" indent="0">
              <a:buNone/>
            </a:pPr>
            <a:endParaRPr lang="es-PE" sz="1800" dirty="0" smtClean="0"/>
          </a:p>
          <a:p>
            <a:pPr marL="0" indent="0">
              <a:buNone/>
            </a:pPr>
            <a:endParaRPr lang="es-PE" sz="1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29" t="35769" r="18942" b="20769"/>
          <a:stretch/>
        </p:blipFill>
        <p:spPr bwMode="auto">
          <a:xfrm>
            <a:off x="1763688" y="2132855"/>
            <a:ext cx="5400600" cy="4343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075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764704"/>
            <a:ext cx="7130504" cy="14709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s-PE" b="1" dirty="0" smtClean="0">
                <a:solidFill>
                  <a:schemeClr val="bg1"/>
                </a:solidFill>
              </a:rPr>
              <a:t>FORMULARIOS DE LA OFERTA</a:t>
            </a:r>
            <a:r>
              <a:rPr lang="es-PE" b="1" dirty="0">
                <a:solidFill>
                  <a:schemeClr val="bg1"/>
                </a:solidFill>
              </a:rPr>
              <a:t/>
            </a:r>
            <a:br>
              <a:rPr lang="es-PE" b="1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11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3338"/>
            <a:ext cx="6624736" cy="5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773" y="116632"/>
            <a:ext cx="1519320" cy="54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539552" y="2276872"/>
            <a:ext cx="8229600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PE" sz="1800" dirty="0" smtClean="0"/>
          </a:p>
          <a:p>
            <a:pPr marL="0" indent="0">
              <a:buNone/>
            </a:pPr>
            <a:endParaRPr lang="es-PE" sz="1800" dirty="0"/>
          </a:p>
          <a:p>
            <a:pPr marL="0" indent="0">
              <a:buNone/>
            </a:pPr>
            <a:endParaRPr lang="es-PE" sz="1800" dirty="0" smtClean="0"/>
          </a:p>
          <a:p>
            <a:pPr marL="0" indent="0">
              <a:buNone/>
            </a:pPr>
            <a:endParaRPr lang="es-PE" sz="1800" dirty="0"/>
          </a:p>
          <a:p>
            <a:pPr marL="0" indent="0">
              <a:buNone/>
            </a:pPr>
            <a:endParaRPr lang="es-PE" sz="1800" dirty="0" smtClean="0"/>
          </a:p>
          <a:p>
            <a:pPr marL="0" indent="0">
              <a:buNone/>
            </a:pPr>
            <a:endParaRPr lang="es-PE" sz="1800" dirty="0"/>
          </a:p>
          <a:p>
            <a:pPr marL="0" indent="0">
              <a:buNone/>
            </a:pPr>
            <a:endParaRPr lang="es-PE" sz="1800" dirty="0" smtClean="0"/>
          </a:p>
          <a:p>
            <a:pPr marL="0" indent="0">
              <a:buNone/>
            </a:pPr>
            <a:endParaRPr lang="es-PE" sz="1800" dirty="0"/>
          </a:p>
          <a:p>
            <a:pPr marL="0" indent="0">
              <a:buNone/>
            </a:pPr>
            <a:endParaRPr lang="es-PE" sz="1800" dirty="0" smtClean="0"/>
          </a:p>
          <a:p>
            <a:pPr marL="0" indent="0">
              <a:buNone/>
            </a:pPr>
            <a:endParaRPr lang="es-PE" sz="1800" dirty="0"/>
          </a:p>
          <a:p>
            <a:pPr marL="0" indent="0">
              <a:buNone/>
            </a:pPr>
            <a:endParaRPr lang="es-PE" sz="1800" dirty="0" smtClean="0"/>
          </a:p>
          <a:p>
            <a:pPr marL="0" indent="0">
              <a:buNone/>
            </a:pPr>
            <a:endParaRPr lang="es-PE" sz="1800" dirty="0" smtClean="0"/>
          </a:p>
          <a:p>
            <a:pPr marL="0" indent="0">
              <a:buNone/>
            </a:pPr>
            <a:endParaRPr lang="es-PE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2" t="23077" r="19375" b="21346"/>
          <a:stretch/>
        </p:blipFill>
        <p:spPr bwMode="auto">
          <a:xfrm>
            <a:off x="2051720" y="2060848"/>
            <a:ext cx="4752528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7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764704"/>
            <a:ext cx="7130504" cy="14709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s-PE" b="1" dirty="0" smtClean="0">
                <a:solidFill>
                  <a:schemeClr val="bg1"/>
                </a:solidFill>
              </a:rPr>
              <a:t>FORMULARIOS DE LA OFERTA</a:t>
            </a:r>
            <a:r>
              <a:rPr lang="es-PE" b="1" dirty="0">
                <a:solidFill>
                  <a:schemeClr val="bg1"/>
                </a:solidFill>
              </a:rPr>
              <a:t/>
            </a:r>
            <a:br>
              <a:rPr lang="es-PE" b="1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11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3338"/>
            <a:ext cx="6624736" cy="5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773" y="116632"/>
            <a:ext cx="1519320" cy="54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8" t="20770" r="8845" b="10384"/>
          <a:stretch/>
        </p:blipFill>
        <p:spPr bwMode="auto">
          <a:xfrm>
            <a:off x="1043608" y="2060848"/>
            <a:ext cx="7173655" cy="4553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126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764704"/>
            <a:ext cx="7130504" cy="14709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s-PE" b="1" dirty="0" smtClean="0">
                <a:solidFill>
                  <a:schemeClr val="bg1"/>
                </a:solidFill>
              </a:rPr>
              <a:t>FORMULARIOS DE LA OFERTA</a:t>
            </a:r>
            <a:r>
              <a:rPr lang="es-PE" b="1" dirty="0">
                <a:solidFill>
                  <a:schemeClr val="bg1"/>
                </a:solidFill>
              </a:rPr>
              <a:t/>
            </a:r>
            <a:br>
              <a:rPr lang="es-PE" b="1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11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3338"/>
            <a:ext cx="6624736" cy="5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773" y="116632"/>
            <a:ext cx="1519320" cy="54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9" b="9780"/>
          <a:stretch/>
        </p:blipFill>
        <p:spPr bwMode="auto">
          <a:xfrm>
            <a:off x="1043608" y="2132856"/>
            <a:ext cx="6826410" cy="4344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87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764704"/>
            <a:ext cx="7130504" cy="14709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s-PE" b="1" dirty="0" smtClean="0">
                <a:solidFill>
                  <a:schemeClr val="bg1"/>
                </a:solidFill>
              </a:rPr>
              <a:t>FORMULARIOS DE LA OFERTA</a:t>
            </a:r>
            <a:r>
              <a:rPr lang="es-PE" b="1" dirty="0">
                <a:solidFill>
                  <a:schemeClr val="bg1"/>
                </a:solidFill>
              </a:rPr>
              <a:t/>
            </a:r>
            <a:br>
              <a:rPr lang="es-PE" b="1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11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3338"/>
            <a:ext cx="6624736" cy="5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773" y="116632"/>
            <a:ext cx="1519320" cy="54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6" t="35568" r="16463" b="32694"/>
          <a:stretch/>
        </p:blipFill>
        <p:spPr bwMode="auto">
          <a:xfrm>
            <a:off x="1691680" y="2104281"/>
            <a:ext cx="5588458" cy="1899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9" t="37785" r="22083" b="34174"/>
          <a:stretch/>
        </p:blipFill>
        <p:spPr bwMode="auto">
          <a:xfrm>
            <a:off x="235650" y="4149081"/>
            <a:ext cx="4336350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57" t="37384" r="21711" b="25233"/>
          <a:stretch/>
        </p:blipFill>
        <p:spPr bwMode="auto">
          <a:xfrm>
            <a:off x="4646535" y="4149080"/>
            <a:ext cx="4317954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1881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764704"/>
            <a:ext cx="7130504" cy="14709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s-PE" b="1" dirty="0" smtClean="0">
                <a:solidFill>
                  <a:schemeClr val="bg1"/>
                </a:solidFill>
              </a:rPr>
              <a:t>FORMULARIOS DE LA OFERTA</a:t>
            </a:r>
            <a:r>
              <a:rPr lang="es-PE" b="1" dirty="0">
                <a:solidFill>
                  <a:schemeClr val="bg1"/>
                </a:solidFill>
              </a:rPr>
              <a:t/>
            </a:r>
            <a:br>
              <a:rPr lang="es-PE" b="1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11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3338"/>
            <a:ext cx="6624736" cy="5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773" y="116632"/>
            <a:ext cx="1519320" cy="54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54" t="34814" r="22640" b="35031"/>
          <a:stretch/>
        </p:blipFill>
        <p:spPr bwMode="auto">
          <a:xfrm>
            <a:off x="2195736" y="2204864"/>
            <a:ext cx="4810125" cy="2039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70" t="33010" r="19852" b="37404"/>
          <a:stretch/>
        </p:blipFill>
        <p:spPr bwMode="auto">
          <a:xfrm>
            <a:off x="1907704" y="4365104"/>
            <a:ext cx="5347847" cy="2005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335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764704"/>
            <a:ext cx="7130504" cy="14709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s-PE" b="1" dirty="0" smtClean="0">
                <a:solidFill>
                  <a:schemeClr val="bg1"/>
                </a:solidFill>
              </a:rPr>
              <a:t>FORMULARIOS DE LA OFERTA</a:t>
            </a:r>
            <a:r>
              <a:rPr lang="es-PE" b="1" dirty="0">
                <a:solidFill>
                  <a:schemeClr val="bg1"/>
                </a:solidFill>
              </a:rPr>
              <a:t/>
            </a:r>
            <a:br>
              <a:rPr lang="es-PE" b="1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11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3338"/>
            <a:ext cx="6624736" cy="5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773" y="116632"/>
            <a:ext cx="1519320" cy="54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73" t="19547" r="27664" b="14557"/>
          <a:stretch/>
        </p:blipFill>
        <p:spPr bwMode="auto">
          <a:xfrm>
            <a:off x="2627784" y="2060848"/>
            <a:ext cx="3616077" cy="4458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028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2 Título"/>
          <p:cNvSpPr>
            <a:spLocks noGrp="1"/>
          </p:cNvSpPr>
          <p:nvPr>
            <p:ph type="title"/>
          </p:nvPr>
        </p:nvSpPr>
        <p:spPr>
          <a:xfrm>
            <a:off x="395536" y="908720"/>
            <a:ext cx="8496944" cy="571504"/>
          </a:xfrm>
        </p:spPr>
        <p:txBody>
          <a:bodyPr>
            <a:normAutofit fontScale="90000"/>
          </a:bodyPr>
          <a:lstStyle/>
          <a:p>
            <a:pPr algn="l"/>
            <a:r>
              <a:rPr lang="es-PE" sz="2400" b="1" dirty="0" smtClean="0">
                <a:effectLst/>
              </a:rPr>
              <a:t>Sección V. Condiciones Generales del Contrato</a:t>
            </a:r>
            <a:endParaRPr lang="es-PE" sz="2400" b="1" dirty="0">
              <a:effectLst/>
            </a:endParaRPr>
          </a:p>
        </p:txBody>
      </p:sp>
      <p:pic>
        <p:nvPicPr>
          <p:cNvPr id="10" name="9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66" y="83096"/>
            <a:ext cx="4623026" cy="434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472" y="44624"/>
            <a:ext cx="1126620" cy="40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46856" y="1484784"/>
            <a:ext cx="8229600" cy="1080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PE" sz="1800" dirty="0" smtClean="0">
                <a:solidFill>
                  <a:schemeClr val="tx1"/>
                </a:solidFill>
              </a:rPr>
              <a:t>Contiene las condiciones </a:t>
            </a:r>
            <a:r>
              <a:rPr lang="es-PE" sz="1800" b="1" dirty="0" smtClean="0">
                <a:solidFill>
                  <a:schemeClr val="tx1"/>
                </a:solidFill>
              </a:rPr>
              <a:t>generales</a:t>
            </a:r>
            <a:r>
              <a:rPr lang="es-PE" sz="1800" dirty="0" smtClean="0">
                <a:solidFill>
                  <a:schemeClr val="tx1"/>
                </a:solidFill>
              </a:rPr>
              <a:t> para la ejecución de las obras financiadas por el BID.</a:t>
            </a:r>
            <a:endParaRPr lang="es-PE" sz="1800" dirty="0">
              <a:solidFill>
                <a:schemeClr val="tx1"/>
              </a:solidFill>
            </a:endParaRPr>
          </a:p>
        </p:txBody>
      </p:sp>
      <p:sp>
        <p:nvSpPr>
          <p:cNvPr id="8" name="2 Título"/>
          <p:cNvSpPr txBox="1">
            <a:spLocks/>
          </p:cNvSpPr>
          <p:nvPr/>
        </p:nvSpPr>
        <p:spPr>
          <a:xfrm>
            <a:off x="395536" y="2492896"/>
            <a:ext cx="8496944" cy="5715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s-PE" sz="8800" b="1" dirty="0">
                <a:effectLst/>
              </a:rPr>
              <a:t>Sección </a:t>
            </a:r>
            <a:r>
              <a:rPr lang="es-PE" sz="8800" b="1" dirty="0" smtClean="0">
                <a:effectLst/>
              </a:rPr>
              <a:t>VI. </a:t>
            </a:r>
            <a:r>
              <a:rPr lang="es-PE" sz="8800" b="1" dirty="0">
                <a:effectLst/>
              </a:rPr>
              <a:t>Condiciones </a:t>
            </a:r>
            <a:r>
              <a:rPr lang="es-PE" sz="8800" b="1" dirty="0" smtClean="0">
                <a:effectLst/>
              </a:rPr>
              <a:t>Específicas </a:t>
            </a:r>
            <a:r>
              <a:rPr lang="es-PE" sz="8800" b="1" dirty="0">
                <a:effectLst/>
              </a:rPr>
              <a:t>del Contrato</a:t>
            </a:r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417363" y="3068960"/>
            <a:ext cx="8229600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E" sz="1800" dirty="0" smtClean="0">
                <a:solidFill>
                  <a:schemeClr val="tx1"/>
                </a:solidFill>
              </a:rPr>
              <a:t>Contiene </a:t>
            </a:r>
            <a:r>
              <a:rPr lang="es-PE" sz="1800" dirty="0">
                <a:solidFill>
                  <a:schemeClr val="tx1"/>
                </a:solidFill>
              </a:rPr>
              <a:t>las </a:t>
            </a:r>
            <a:r>
              <a:rPr lang="es-PE" sz="1800" dirty="0" smtClean="0">
                <a:solidFill>
                  <a:schemeClr val="tx1"/>
                </a:solidFill>
              </a:rPr>
              <a:t>condiciones </a:t>
            </a:r>
            <a:r>
              <a:rPr lang="es-PE" sz="1800" b="1" dirty="0" smtClean="0">
                <a:solidFill>
                  <a:schemeClr val="tx1"/>
                </a:solidFill>
              </a:rPr>
              <a:t>específicas</a:t>
            </a:r>
            <a:r>
              <a:rPr lang="es-PE" sz="1800" dirty="0" smtClean="0">
                <a:solidFill>
                  <a:schemeClr val="tx1"/>
                </a:solidFill>
              </a:rPr>
              <a:t> para la ejecución de las obras para </a:t>
            </a:r>
            <a:r>
              <a:rPr lang="es-PE" sz="1800" dirty="0">
                <a:solidFill>
                  <a:schemeClr val="tx1"/>
                </a:solidFill>
              </a:rPr>
              <a:t>la presente Licitación, </a:t>
            </a:r>
            <a:r>
              <a:rPr lang="es-PE" sz="1800" dirty="0" smtClean="0">
                <a:solidFill>
                  <a:schemeClr val="tx1"/>
                </a:solidFill>
              </a:rPr>
              <a:t>con las aclaraciones pertinentes.</a:t>
            </a:r>
            <a:endParaRPr lang="es-PE" sz="1800" dirty="0">
              <a:solidFill>
                <a:schemeClr val="tx1"/>
              </a:solidFill>
            </a:endParaRPr>
          </a:p>
        </p:txBody>
      </p:sp>
      <p:sp>
        <p:nvSpPr>
          <p:cNvPr id="13" name="2 Título"/>
          <p:cNvSpPr txBox="1">
            <a:spLocks/>
          </p:cNvSpPr>
          <p:nvPr/>
        </p:nvSpPr>
        <p:spPr>
          <a:xfrm>
            <a:off x="454101" y="4365104"/>
            <a:ext cx="8496944" cy="5715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s-PE" sz="8800" b="1" dirty="0">
                <a:effectLst/>
              </a:rPr>
              <a:t>Sección </a:t>
            </a:r>
            <a:r>
              <a:rPr lang="es-PE" sz="8800" b="1" dirty="0" smtClean="0">
                <a:effectLst/>
              </a:rPr>
              <a:t>VII. Especificaciones y Condiciones de Cumplimiento</a:t>
            </a:r>
            <a:endParaRPr lang="es-PE" sz="8800" b="1" dirty="0">
              <a:effectLst/>
            </a:endParaRPr>
          </a:p>
        </p:txBody>
      </p:sp>
      <p:sp>
        <p:nvSpPr>
          <p:cNvPr id="14" name="Content Placeholder 1"/>
          <p:cNvSpPr txBox="1">
            <a:spLocks/>
          </p:cNvSpPr>
          <p:nvPr/>
        </p:nvSpPr>
        <p:spPr>
          <a:xfrm>
            <a:off x="467544" y="4984368"/>
            <a:ext cx="8229600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s-PE"/>
            </a:defPPr>
            <a:lvl1pPr indent="0">
              <a:spcBef>
                <a:spcPct val="20000"/>
              </a:spcBef>
              <a:buFont typeface="Arial" pitchFamily="34" charset="0"/>
              <a:buNone/>
              <a:defRPr>
                <a:latin typeface="+mj-lt"/>
              </a:defRPr>
            </a:lvl1pPr>
            <a:lvl2pPr marL="742950" indent="-28575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3pPr>
            <a:lvl4pPr marL="1600200" indent="-22860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5pPr>
            <a:lvl6pPr marL="2514600" indent="-22860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7pPr>
            <a:lvl8pPr marL="3429000" indent="-22860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9pPr>
          </a:lstStyle>
          <a:p>
            <a:r>
              <a:rPr lang="es-PE" dirty="0" smtClean="0"/>
              <a:t>Contiene las Especificaciones de las Obras requeridas por el Contratante, así como alcances, plazos, controles, penalidades y/o bonificaciones.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65619903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66" y="83096"/>
            <a:ext cx="4623026" cy="434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472" y="44624"/>
            <a:ext cx="1126620" cy="40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9" t="51346" r="28317" b="29038"/>
          <a:stretch/>
        </p:blipFill>
        <p:spPr bwMode="auto">
          <a:xfrm>
            <a:off x="395536" y="941508"/>
            <a:ext cx="8323450" cy="2199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71249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2 Título"/>
          <p:cNvSpPr>
            <a:spLocks noGrp="1"/>
          </p:cNvSpPr>
          <p:nvPr>
            <p:ph type="title"/>
          </p:nvPr>
        </p:nvSpPr>
        <p:spPr>
          <a:xfrm>
            <a:off x="427872" y="1556792"/>
            <a:ext cx="4320480" cy="571504"/>
          </a:xfrm>
        </p:spPr>
        <p:txBody>
          <a:bodyPr>
            <a:normAutofit fontScale="90000"/>
          </a:bodyPr>
          <a:lstStyle/>
          <a:p>
            <a:pPr algn="l"/>
            <a:r>
              <a:rPr lang="es-PE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CRONOGRAMA</a:t>
            </a:r>
            <a:endParaRPr lang="es-P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1 Marcador de contenido"/>
          <p:cNvSpPr>
            <a:spLocks noGrp="1"/>
          </p:cNvSpPr>
          <p:nvPr>
            <p:ph idx="1"/>
          </p:nvPr>
        </p:nvSpPr>
        <p:spPr>
          <a:xfrm>
            <a:off x="673688" y="2276872"/>
            <a:ext cx="7714736" cy="194421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endParaRPr lang="es-PE" sz="2000" dirty="0">
              <a:latin typeface="Arial" pitchFamily="34" charset="0"/>
              <a:cs typeface="Arial" pitchFamily="34" charset="0"/>
            </a:endParaRPr>
          </a:p>
          <a:p>
            <a:pPr marL="285750" indent="-285750"/>
            <a:r>
              <a:rPr lang="es-PE" sz="2000" dirty="0" smtClean="0">
                <a:latin typeface="Arial" pitchFamily="34" charset="0"/>
                <a:cs typeface="Arial" pitchFamily="34" charset="0"/>
              </a:rPr>
              <a:t>Convocatoria				16/08/2013</a:t>
            </a:r>
            <a:endParaRPr lang="es-PE" sz="2000" dirty="0">
              <a:latin typeface="Arial" pitchFamily="34" charset="0"/>
              <a:cs typeface="Arial" pitchFamily="34" charset="0"/>
            </a:endParaRPr>
          </a:p>
          <a:p>
            <a:pPr marL="285750" indent="-285750"/>
            <a:r>
              <a:rPr lang="es-PE" sz="2000" dirty="0" smtClean="0">
                <a:latin typeface="Arial" pitchFamily="34" charset="0"/>
                <a:cs typeface="Arial" pitchFamily="34" charset="0"/>
              </a:rPr>
              <a:t>Registro				20/08/2013 – 04/10/2013</a:t>
            </a:r>
          </a:p>
          <a:p>
            <a:pPr marL="285750" indent="-285750"/>
            <a:r>
              <a:rPr lang="es-PE" sz="2000" dirty="0" smtClean="0">
                <a:latin typeface="Arial" pitchFamily="34" charset="0"/>
                <a:cs typeface="Arial" pitchFamily="34" charset="0"/>
              </a:rPr>
              <a:t>Presentación de consultas		20/08/2013 – 11/09/2013</a:t>
            </a:r>
          </a:p>
          <a:p>
            <a:pPr marL="285750" indent="-285750"/>
            <a:r>
              <a:rPr lang="es-PE" sz="2000" dirty="0" smtClean="0">
                <a:latin typeface="Arial" pitchFamily="34" charset="0"/>
                <a:cs typeface="Arial" pitchFamily="34" charset="0"/>
              </a:rPr>
              <a:t>Absolución de consultas			18/09/2013 – 18/09/2013</a:t>
            </a:r>
          </a:p>
          <a:p>
            <a:pPr marL="285750" indent="-285750"/>
            <a:r>
              <a:rPr lang="es-PE" sz="2000" dirty="0" smtClean="0">
                <a:latin typeface="Arial" pitchFamily="34" charset="0"/>
                <a:cs typeface="Arial" pitchFamily="34" charset="0"/>
              </a:rPr>
              <a:t>Presentación de ofertas</a:t>
            </a:r>
            <a:r>
              <a:rPr lang="es-PE" sz="2000" dirty="0">
                <a:latin typeface="Arial" pitchFamily="34" charset="0"/>
                <a:cs typeface="Arial" pitchFamily="34" charset="0"/>
              </a:rPr>
              <a:t>		</a:t>
            </a:r>
            <a:r>
              <a:rPr lang="es-PE" sz="2000" dirty="0" smtClean="0">
                <a:latin typeface="Arial" pitchFamily="34" charset="0"/>
                <a:cs typeface="Arial" pitchFamily="34" charset="0"/>
              </a:rPr>
              <a:t>	09/10/2013 – 09/10/2013</a:t>
            </a:r>
          </a:p>
          <a:p>
            <a:pPr marL="285750" indent="-285750"/>
            <a:endParaRPr lang="es-PE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PE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2 Título"/>
          <p:cNvSpPr txBox="1">
            <a:spLocks/>
          </p:cNvSpPr>
          <p:nvPr/>
        </p:nvSpPr>
        <p:spPr>
          <a:xfrm>
            <a:off x="366319" y="816762"/>
            <a:ext cx="8712968" cy="6680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PE" sz="2800" b="1" dirty="0" err="1" smtClean="0"/>
              <a:t>L.p.i</a:t>
            </a:r>
            <a:r>
              <a:rPr lang="es-PE" sz="2800" b="1" dirty="0" smtClean="0"/>
              <a:t>. n° 002-2013-mtc/20</a:t>
            </a:r>
            <a:endParaRPr lang="es-PE" sz="2800" b="1" dirty="0"/>
          </a:p>
        </p:txBody>
      </p:sp>
      <p:pic>
        <p:nvPicPr>
          <p:cNvPr id="12" name="11 Imagen" descr="Logo_provias_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66" y="83096"/>
            <a:ext cx="4623026" cy="434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 descr="https://encrypted-tbn1.gstatic.com/images?q=tbn:ANd9GcTWi_DSQ91U7N8jT1pR9AtH3U9UqJbRISLWxuxBrabNjI_SEY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472" y="44624"/>
            <a:ext cx="1126620" cy="40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79302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475656" y="1772816"/>
            <a:ext cx="6238456" cy="1979466"/>
          </a:xfrm>
        </p:spPr>
        <p:txBody>
          <a:bodyPr>
            <a:noAutofit/>
          </a:bodyPr>
          <a:lstStyle/>
          <a:p>
            <a:pPr algn="ctr"/>
            <a:r>
              <a:rPr lang="es-PE" sz="5400" dirty="0" smtClean="0"/>
              <a:t>GRACIAS</a:t>
            </a:r>
            <a:endParaRPr lang="es-PE" sz="5400" dirty="0"/>
          </a:p>
        </p:txBody>
      </p:sp>
    </p:spTree>
    <p:extLst>
      <p:ext uri="{BB962C8B-B14F-4D97-AF65-F5344CB8AC3E}">
        <p14:creationId xmlns:p14="http://schemas.microsoft.com/office/powerpoint/2010/main" val="299479849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jecutivo">
  <a:themeElements>
    <a:clrScheme name="Personalizado 7">
      <a:dk1>
        <a:sysClr val="windowText" lastClr="000000"/>
      </a:dk1>
      <a:lt1>
        <a:srgbClr val="F2F2F2"/>
      </a:lt1>
      <a:dk2>
        <a:srgbClr val="000000"/>
      </a:dk2>
      <a:lt2>
        <a:srgbClr val="C6D1DD"/>
      </a:lt2>
      <a:accent1>
        <a:srgbClr val="000000"/>
      </a:accent1>
      <a:accent2>
        <a:srgbClr val="BC0000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jecutiv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4543</TotalTime>
  <Words>1655</Words>
  <Application>Microsoft Office PowerPoint</Application>
  <PresentationFormat>Presentación en pantalla (4:3)</PresentationFormat>
  <Paragraphs>515</Paragraphs>
  <Slides>28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Ejecutivo</vt:lpstr>
      <vt:lpstr>Presentación de PowerPoint</vt:lpstr>
      <vt:lpstr>Presentación de PowerPoint</vt:lpstr>
      <vt:lpstr>SITUACIÓN ACTUAL</vt:lpstr>
      <vt:lpstr>ACTIVIDADES A REALIZAR</vt:lpstr>
      <vt:lpstr>COMPONENTES</vt:lpstr>
      <vt:lpstr>Presentación de PowerPoint</vt:lpstr>
      <vt:lpstr>Presentación de PowerPoint</vt:lpstr>
      <vt:lpstr>Plazos parciales de ejecución de las obligaciones</vt:lpstr>
      <vt:lpstr>OBRA OBLIGATORIA INICIAL TIPO I</vt:lpstr>
      <vt:lpstr>OBRA OBLIGATORIA INICIAL TIPO II</vt:lpstr>
      <vt:lpstr>OBRAS OBLIGATORIAS PROGRAMADAS</vt:lpstr>
      <vt:lpstr>CONSERVACION POR NIVELES DE SERVICIO</vt:lpstr>
      <vt:lpstr>OBRAS OBLIGATORIAS COMPLEMENTARIAS </vt:lpstr>
      <vt:lpstr>ATENCIONES ESPECIALES</vt:lpstr>
      <vt:lpstr>Documentos de Licitación</vt:lpstr>
      <vt:lpstr>Sección I. Instrucciones a los Oferentes</vt:lpstr>
      <vt:lpstr>Sección II. Datos de la Licitación</vt:lpstr>
      <vt:lpstr>FORMULARIOS DE LA OFERTA </vt:lpstr>
      <vt:lpstr>FORMULARIOS DE LA OFERTA </vt:lpstr>
      <vt:lpstr>FORMULARIOS DE LA OFERTA </vt:lpstr>
      <vt:lpstr>FORMULARIOS DE LA OFERTA </vt:lpstr>
      <vt:lpstr>FORMULARIOS DE LA OFERTA </vt:lpstr>
      <vt:lpstr>FORMULARIOS DE LA OFERTA </vt:lpstr>
      <vt:lpstr>FORMULARIOS DE LA OFERTA </vt:lpstr>
      <vt:lpstr>Sección V. Condiciones Generales del Contrato</vt:lpstr>
      <vt:lpstr>Presentación de PowerPoint</vt:lpstr>
      <vt:lpstr>CRONOGRAMA</vt:lpstr>
      <vt:lpstr>GRACIAS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“MEJORAMIENTO, REHABILITACION  Y CONSERVACION POR NIVELES DE SERVICIO DEL  CORREDOR VIAL LIMA – CANTA- HUAYLLAY- DV. COCHAMARCA – EMPALME PE-3N”</dc:title>
  <dc:creator>Karen Lissette Romero Gil</dc:creator>
  <cp:lastModifiedBy>Horacio Estrada Vega</cp:lastModifiedBy>
  <cp:revision>373</cp:revision>
  <dcterms:created xsi:type="dcterms:W3CDTF">2013-06-13T15:53:38Z</dcterms:created>
  <dcterms:modified xsi:type="dcterms:W3CDTF">2013-09-04T14:27:41Z</dcterms:modified>
</cp:coreProperties>
</file>