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70" r:id="rId2"/>
    <p:sldId id="271" r:id="rId3"/>
    <p:sldId id="272" r:id="rId4"/>
  </p:sldIdLst>
  <p:sldSz cx="6858000" cy="9906000" type="A4"/>
  <p:notesSz cx="6800850" cy="9932988"/>
  <p:defaultTextStyle>
    <a:defPPr>
      <a:defRPr lang="es-P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29C9E"/>
    <a:srgbClr val="7BA5A5"/>
    <a:srgbClr val="78A0A8"/>
    <a:srgbClr val="78A6A8"/>
    <a:srgbClr val="7AA69F"/>
    <a:srgbClr val="759FA3"/>
    <a:srgbClr val="62BEB5"/>
    <a:srgbClr val="5AB1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971" autoAdjust="0"/>
    <p:restoredTop sz="94660"/>
  </p:normalViewPr>
  <p:slideViewPr>
    <p:cSldViewPr>
      <p:cViewPr>
        <p:scale>
          <a:sx n="60" d="100"/>
          <a:sy n="60" d="100"/>
        </p:scale>
        <p:origin x="-2130" y="-570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3" y="2"/>
            <a:ext cx="2946188" cy="497206"/>
          </a:xfrm>
          <a:prstGeom prst="rect">
            <a:avLst/>
          </a:prstGeom>
        </p:spPr>
        <p:txBody>
          <a:bodyPr vert="horz" lIns="92236" tIns="46118" rIns="92236" bIns="46118" rtlCol="0"/>
          <a:lstStyle>
            <a:lvl1pPr algn="l">
              <a:defRPr sz="1200"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53076" y="2"/>
            <a:ext cx="2946188" cy="497206"/>
          </a:xfrm>
          <a:prstGeom prst="rect">
            <a:avLst/>
          </a:prstGeom>
        </p:spPr>
        <p:txBody>
          <a:bodyPr vert="horz" lIns="92236" tIns="46118" rIns="92236" bIns="46118" rtlCol="0"/>
          <a:lstStyle>
            <a:lvl1pPr algn="r">
              <a:defRPr sz="1200"/>
            </a:lvl1pPr>
          </a:lstStyle>
          <a:p>
            <a:pPr>
              <a:defRPr/>
            </a:pPr>
            <a:fld id="{6FC73C91-32C5-4FCA-8FC6-9F69349850F7}" type="datetimeFigureOut">
              <a:rPr lang="es-PE"/>
              <a:pPr>
                <a:defRPr/>
              </a:pPr>
              <a:t>5/10/2020</a:t>
            </a:fld>
            <a:endParaRPr lang="es-PE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2111375" y="744538"/>
            <a:ext cx="2578100" cy="37258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236" tIns="46118" rIns="92236" bIns="46118" rtlCol="0" anchor="ctr"/>
          <a:lstStyle/>
          <a:p>
            <a:pPr lvl="0"/>
            <a:endParaRPr lang="es-PE" noProof="0" smtClean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79769" y="4719480"/>
            <a:ext cx="5441316" cy="4468494"/>
          </a:xfrm>
          <a:prstGeom prst="rect">
            <a:avLst/>
          </a:prstGeom>
        </p:spPr>
        <p:txBody>
          <a:bodyPr vert="horz" lIns="92236" tIns="46118" rIns="92236" bIns="46118" rtlCol="0"/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  <a:endParaRPr lang="es-PE" noProof="0" smtClean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3" y="9434195"/>
            <a:ext cx="2946188" cy="497205"/>
          </a:xfrm>
          <a:prstGeom prst="rect">
            <a:avLst/>
          </a:prstGeom>
        </p:spPr>
        <p:txBody>
          <a:bodyPr vert="horz" lIns="92236" tIns="46118" rIns="92236" bIns="46118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53076" y="9434195"/>
            <a:ext cx="2946188" cy="497205"/>
          </a:xfrm>
          <a:prstGeom prst="rect">
            <a:avLst/>
          </a:prstGeom>
        </p:spPr>
        <p:txBody>
          <a:bodyPr vert="horz" lIns="92236" tIns="46118" rIns="92236" bIns="46118" rtlCol="0" anchor="b"/>
          <a:lstStyle>
            <a:lvl1pPr algn="r">
              <a:defRPr sz="1200"/>
            </a:lvl1pPr>
          </a:lstStyle>
          <a:p>
            <a:pPr>
              <a:defRPr/>
            </a:pPr>
            <a:fld id="{AC198AF7-1B3B-44D5-9F8E-E612B50F0641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54098868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7A39A1-E74F-40CA-8D25-FDDE60A63145}" type="datetimeFigureOut">
              <a:rPr lang="es-PE"/>
              <a:pPr>
                <a:defRPr/>
              </a:pPr>
              <a:t>5/10/2020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BAF72D-E356-4252-A598-D07F495127D0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48BB08-D01B-4055-8BD1-43C71D73A862}" type="datetimeFigureOut">
              <a:rPr lang="es-PE"/>
              <a:pPr>
                <a:defRPr/>
              </a:pPr>
              <a:t>5/10/2020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DBBE21-9CFD-4396-80EC-E0EC2A7CA867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735" y="6365522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735" y="4198587"/>
            <a:ext cx="5829300" cy="216693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1BBB39-B97C-4895-840D-B05E08A0EB8D}" type="datetimeFigureOut">
              <a:rPr lang="es-PE"/>
              <a:pPr>
                <a:defRPr/>
              </a:pPr>
              <a:t>5/10/2020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E0644E-0C40-4D85-AD03-66B0465FC063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257176" y="3081867"/>
            <a:ext cx="2257425" cy="871590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2628901" y="3081867"/>
            <a:ext cx="2257425" cy="871590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ED4409-06DA-48C9-9074-395A0F2E0C6A}" type="datetimeFigureOut">
              <a:rPr lang="es-PE"/>
              <a:pPr>
                <a:defRPr/>
              </a:pPr>
              <a:t>5/10/2020</a:t>
            </a:fld>
            <a:endParaRPr lang="es-PE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74F9BF-6DD7-48BB-9684-3A86C9F80ED0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3770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3770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718C7C-5ACA-4B29-9971-34475512F851}" type="datetimeFigureOut">
              <a:rPr lang="es-PE"/>
              <a:pPr>
                <a:defRPr/>
              </a:pPr>
              <a:t>5/10/2020</a:t>
            </a:fld>
            <a:endParaRPr lang="es-PE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DA85BC-EBE2-4295-B4A1-018DF4B463C3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78D08A-C299-46BA-A441-9D916A540A1F}" type="datetimeFigureOut">
              <a:rPr lang="es-PE"/>
              <a:pPr>
                <a:defRPr/>
              </a:pPr>
              <a:t>5/10/2020</a:t>
            </a:fld>
            <a:endParaRPr lang="es-PE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C7F8AC-1E1E-4CC0-A3AE-C6E7146356C8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695E5E-29C9-44F0-89F9-D93ECA94FB17}" type="datetimeFigureOut">
              <a:rPr lang="es-PE"/>
              <a:pPr>
                <a:defRPr/>
              </a:pPr>
              <a:t>5/10/2020</a:t>
            </a:fld>
            <a:endParaRPr lang="es-PE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E10F19-1CE6-4ADD-9F94-23B2F911D24B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1" y="394406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88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1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0F6366-3432-4B47-95D9-737F914612F8}" type="datetimeFigureOut">
              <a:rPr lang="es-PE"/>
              <a:pPr>
                <a:defRPr/>
              </a:pPr>
              <a:t>5/10/2020</a:t>
            </a:fld>
            <a:endParaRPr lang="es-PE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4DABF1-CC5E-488D-9687-46832649AEF8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216" y="6934201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PE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216" y="7752823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0D0565-DF3D-4697-AD16-435F8BD1BF5B}" type="datetimeFigureOut">
              <a:rPr lang="es-PE"/>
              <a:pPr>
                <a:defRPr/>
              </a:pPr>
              <a:t>5/10/2020</a:t>
            </a:fld>
            <a:endParaRPr lang="es-PE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84CED1-7690-4A47-939E-61CC96C365D8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AF9BD9-EF3C-4A53-BA09-4EC3B73E2015}" type="datetimeFigureOut">
              <a:rPr lang="es-PE"/>
              <a:pPr>
                <a:defRPr/>
              </a:pPr>
              <a:t>5/10/2020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180338-F6F1-4248-BF89-722E96A865B4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3729037" y="529697"/>
            <a:ext cx="1157288" cy="1126807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257176" y="529697"/>
            <a:ext cx="3357563" cy="1126807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D1B515-51B4-4E0E-A550-66B2BF2C0641}" type="datetimeFigureOut">
              <a:rPr lang="es-PE"/>
              <a:pPr>
                <a:defRPr/>
              </a:pPr>
              <a:t>5/10/2020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A7E5BA-201A-4775-BECE-E8BF81ABDF4B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/>
          <p:cNvSpPr>
            <a:spLocks noGrp="1"/>
          </p:cNvSpPr>
          <p:nvPr>
            <p:ph type="title"/>
          </p:nvPr>
        </p:nvSpPr>
        <p:spPr bwMode="auto">
          <a:xfrm>
            <a:off x="342900" y="396875"/>
            <a:ext cx="6172200" cy="165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  <a:endParaRPr lang="es-PE" smtClean="0"/>
          </a:p>
        </p:txBody>
      </p:sp>
      <p:sp>
        <p:nvSpPr>
          <p:cNvPr id="1027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342900" y="2311400"/>
            <a:ext cx="6172200" cy="653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 smtClean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342900" y="9182100"/>
            <a:ext cx="160020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515DDF5-3C3A-4A21-99F9-A3193D196EF3}" type="datetimeFigureOut">
              <a:rPr lang="es-PE"/>
              <a:pPr>
                <a:defRPr/>
              </a:pPr>
              <a:t>5/10/2020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343150" y="9182100"/>
            <a:ext cx="217170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4914900" y="9182100"/>
            <a:ext cx="160020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AF445F2-6690-4A19-95EB-B14C8D8763AC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10" Type="http://schemas.microsoft.com/office/2007/relationships/hdphoto" Target="../media/hdphoto1.wdp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10" Type="http://schemas.microsoft.com/office/2007/relationships/hdphoto" Target="../media/hdphoto1.wdp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10" Type="http://schemas.microsoft.com/office/2007/relationships/hdphoto" Target="../media/hdphoto1.wdp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98" t="506" r="6302" b="-506"/>
          <a:stretch/>
        </p:blipFill>
        <p:spPr>
          <a:xfrm>
            <a:off x="840429" y="1837332"/>
            <a:ext cx="3439856" cy="3439054"/>
          </a:xfrm>
          <a:prstGeom prst="diamond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91" t="256" r="20808" b="-256"/>
          <a:stretch/>
        </p:blipFill>
        <p:spPr>
          <a:xfrm>
            <a:off x="847487" y="1837332"/>
            <a:ext cx="3462501" cy="3435488"/>
          </a:xfrm>
          <a:prstGeom prst="diamond">
            <a:avLst/>
          </a:prstGeom>
        </p:spPr>
      </p:pic>
      <p:pic>
        <p:nvPicPr>
          <p:cNvPr id="2050" name="Picture 5" descr="C:\Users\squintanilla\Documents\127200_supervision_pericos_san_ignacio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27384" y="0"/>
            <a:ext cx="6885384" cy="990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000" t="20519" r="33000" b="71778"/>
          <a:stretch/>
        </p:blipFill>
        <p:spPr bwMode="auto">
          <a:xfrm>
            <a:off x="2719722" y="8937809"/>
            <a:ext cx="3170453" cy="8397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4 Imagen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429" y="1805267"/>
            <a:ext cx="3439854" cy="3499617"/>
          </a:xfrm>
          <a:prstGeom prst="diamond">
            <a:avLst/>
          </a:prstGeom>
        </p:spPr>
      </p:pic>
      <p:pic>
        <p:nvPicPr>
          <p:cNvPr id="14" name="4 Imagen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9968" y="5247662"/>
            <a:ext cx="3500019" cy="3484494"/>
          </a:xfrm>
          <a:prstGeom prst="diamond">
            <a:avLst/>
          </a:prstGeom>
        </p:spPr>
      </p:pic>
      <p:pic>
        <p:nvPicPr>
          <p:cNvPr id="15" name="1 Imagen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11932" y="3556295"/>
            <a:ext cx="3472289" cy="3433050"/>
          </a:xfrm>
          <a:prstGeom prst="diamond">
            <a:avLst/>
          </a:prstGeom>
        </p:spPr>
      </p:pic>
      <p:pic>
        <p:nvPicPr>
          <p:cNvPr id="16" name="15 Imagen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87546" y="6989908"/>
            <a:ext cx="3592058" cy="3435700"/>
          </a:xfrm>
          <a:prstGeom prst="diamond">
            <a:avLst/>
          </a:prstGeom>
        </p:spPr>
      </p:pic>
      <p:sp>
        <p:nvSpPr>
          <p:cNvPr id="2056" name="4 CuadroTexto"/>
          <p:cNvSpPr txBox="1">
            <a:spLocks noChangeArrowheads="1"/>
          </p:cNvSpPr>
          <p:nvPr/>
        </p:nvSpPr>
        <p:spPr bwMode="auto">
          <a:xfrm>
            <a:off x="2399928" y="2630488"/>
            <a:ext cx="4437112" cy="58477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endParaRPr lang="es-PE" sz="1400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PE" sz="1400" dirty="0" smtClean="0">
                <a:solidFill>
                  <a:schemeClr val="bg1"/>
                </a:solidFill>
                <a:latin typeface="Arial Narrow" pitchFamily="34" charset="0"/>
              </a:rPr>
              <a:t>CPI N</a:t>
            </a:r>
            <a:r>
              <a:rPr lang="es-PE" sz="1400" dirty="0">
                <a:solidFill>
                  <a:schemeClr val="bg1"/>
                </a:solidFill>
                <a:latin typeface="Arial Narrow" pitchFamily="34" charset="0"/>
              </a:rPr>
              <a:t>° </a:t>
            </a:r>
            <a:r>
              <a:rPr lang="es-PE" sz="1400" dirty="0" smtClean="0">
                <a:solidFill>
                  <a:schemeClr val="bg1"/>
                </a:solidFill>
                <a:latin typeface="Arial Narrow" pitchFamily="34" charset="0"/>
              </a:rPr>
              <a:t>0002-2014-MTC/20</a:t>
            </a:r>
            <a:endParaRPr lang="es-PE" sz="1400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PE" sz="1400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PE" sz="1400" dirty="0">
                <a:solidFill>
                  <a:schemeClr val="bg1"/>
                </a:solidFill>
                <a:latin typeface="Arial Narrow" pitchFamily="34" charset="0"/>
              </a:rPr>
              <a:t>Contrato de  </a:t>
            </a:r>
            <a:r>
              <a:rPr lang="es-PE" sz="1400" dirty="0" smtClean="0">
                <a:solidFill>
                  <a:schemeClr val="bg1"/>
                </a:solidFill>
                <a:latin typeface="Arial Narrow" pitchFamily="34" charset="0"/>
              </a:rPr>
              <a:t>Consultoría de </a:t>
            </a:r>
            <a:r>
              <a:rPr lang="es-PE" sz="1400" dirty="0">
                <a:solidFill>
                  <a:schemeClr val="bg1"/>
                </a:solidFill>
                <a:latin typeface="Arial Narrow" pitchFamily="34" charset="0"/>
              </a:rPr>
              <a:t>Obra </a:t>
            </a:r>
          </a:p>
          <a:p>
            <a:pPr algn="r"/>
            <a:r>
              <a:rPr lang="es-PE" sz="1400" dirty="0" smtClean="0">
                <a:solidFill>
                  <a:schemeClr val="bg1"/>
                </a:solidFill>
                <a:latin typeface="Arial Narrow" pitchFamily="34" charset="0"/>
              </a:rPr>
              <a:t>No.077-2014-MTC/20 </a:t>
            </a:r>
          </a:p>
          <a:p>
            <a:pPr algn="r"/>
            <a:r>
              <a:rPr lang="es-PE" sz="1400" dirty="0" smtClean="0">
                <a:solidFill>
                  <a:schemeClr val="bg1"/>
                </a:solidFill>
                <a:latin typeface="Arial Narrow" pitchFamily="34" charset="0"/>
              </a:rPr>
              <a:t>y </a:t>
            </a:r>
            <a:r>
              <a:rPr lang="es-ES" sz="1400" dirty="0" smtClean="0">
                <a:solidFill>
                  <a:schemeClr val="bg1"/>
                </a:solidFill>
                <a:latin typeface="Arial Narrow" pitchFamily="34" charset="0"/>
              </a:rPr>
              <a:t>Adenda N° 04</a:t>
            </a:r>
          </a:p>
          <a:p>
            <a:pPr algn="r"/>
            <a:endParaRPr lang="es-PE" sz="1400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PE" sz="1600" b="1" dirty="0">
                <a:solidFill>
                  <a:schemeClr val="bg1"/>
                </a:solidFill>
                <a:latin typeface="Arial Narrow" pitchFamily="34" charset="0"/>
              </a:rPr>
              <a:t>Supervisión </a:t>
            </a:r>
            <a:r>
              <a:rPr lang="es-PE" sz="1600" b="1" dirty="0" smtClean="0">
                <a:solidFill>
                  <a:schemeClr val="bg1"/>
                </a:solidFill>
                <a:latin typeface="Arial Narrow" pitchFamily="34" charset="0"/>
              </a:rPr>
              <a:t>del Mejoramiento, Rehabilitación,</a:t>
            </a:r>
          </a:p>
          <a:p>
            <a:pPr algn="r"/>
            <a:r>
              <a:rPr lang="es-PE" sz="1600" b="1" dirty="0" smtClean="0">
                <a:solidFill>
                  <a:schemeClr val="bg1"/>
                </a:solidFill>
                <a:latin typeface="Arial Narrow" pitchFamily="34" charset="0"/>
              </a:rPr>
              <a:t>Conservación por Niveles  de Servicio y Operación del Corredor Vial Lima – Canta – </a:t>
            </a:r>
            <a:r>
              <a:rPr lang="es-PE" sz="1600" b="1" dirty="0" err="1" smtClean="0">
                <a:solidFill>
                  <a:schemeClr val="bg1"/>
                </a:solidFill>
                <a:latin typeface="Arial Narrow" pitchFamily="34" charset="0"/>
              </a:rPr>
              <a:t>Huayllay</a:t>
            </a:r>
            <a:r>
              <a:rPr lang="es-PE" sz="1600" b="1" dirty="0" smtClean="0">
                <a:solidFill>
                  <a:schemeClr val="bg1"/>
                </a:solidFill>
                <a:latin typeface="Arial Narrow" pitchFamily="34" charset="0"/>
              </a:rPr>
              <a:t> – </a:t>
            </a:r>
            <a:r>
              <a:rPr lang="es-PE" sz="1600" b="1" dirty="0" err="1" smtClean="0">
                <a:solidFill>
                  <a:schemeClr val="bg1"/>
                </a:solidFill>
                <a:latin typeface="Arial Narrow" pitchFamily="34" charset="0"/>
              </a:rPr>
              <a:t>Dv</a:t>
            </a:r>
            <a:r>
              <a:rPr lang="es-PE" sz="1600" b="1" dirty="0" smtClean="0">
                <a:solidFill>
                  <a:schemeClr val="bg1"/>
                </a:solidFill>
                <a:latin typeface="Arial Narrow" pitchFamily="34" charset="0"/>
              </a:rPr>
              <a:t>. </a:t>
            </a:r>
            <a:r>
              <a:rPr lang="es-PE" sz="1600" b="1" dirty="0" err="1" smtClean="0">
                <a:solidFill>
                  <a:schemeClr val="bg1"/>
                </a:solidFill>
                <a:latin typeface="Arial Narrow" pitchFamily="34" charset="0"/>
              </a:rPr>
              <a:t>Cochamarca</a:t>
            </a:r>
            <a:r>
              <a:rPr lang="es-PE" sz="1600" b="1" dirty="0" smtClean="0">
                <a:solidFill>
                  <a:schemeClr val="bg1"/>
                </a:solidFill>
                <a:latin typeface="Arial Narrow" pitchFamily="34" charset="0"/>
              </a:rPr>
              <a:t> – Empalme  PE 3N. </a:t>
            </a:r>
          </a:p>
          <a:p>
            <a:pPr algn="r"/>
            <a:r>
              <a:rPr lang="es-PE" sz="1600" b="1" dirty="0" smtClean="0">
                <a:solidFill>
                  <a:schemeClr val="bg1"/>
                </a:solidFill>
                <a:latin typeface="Arial Narrow" pitchFamily="34" charset="0"/>
              </a:rPr>
              <a:t>Tramo 2: Canta - </a:t>
            </a:r>
            <a:r>
              <a:rPr lang="es-PE" sz="1600" b="1" dirty="0" err="1" smtClean="0">
                <a:solidFill>
                  <a:schemeClr val="bg1"/>
                </a:solidFill>
                <a:latin typeface="Arial Narrow" pitchFamily="34" charset="0"/>
              </a:rPr>
              <a:t>Huayllay</a:t>
            </a:r>
            <a:endParaRPr lang="es-PE" sz="1600" b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PE" sz="1600" b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ES" b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ES" b="1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INFORME MENSUAL N° 11</a:t>
            </a:r>
          </a:p>
          <a:p>
            <a:pPr algn="r"/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OBRAS INICIALES</a:t>
            </a:r>
          </a:p>
          <a:p>
            <a:pPr algn="r"/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 </a:t>
            </a:r>
            <a:endParaRPr lang="es-ES" b="1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SETIEMBRE  2020 </a:t>
            </a:r>
          </a:p>
          <a:p>
            <a:pPr algn="r"/>
            <a:endParaRPr lang="es-ES" b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TOMO I DE </a:t>
            </a:r>
            <a:r>
              <a:rPr lang="es-ES" b="1" dirty="0">
                <a:solidFill>
                  <a:schemeClr val="bg1"/>
                </a:solidFill>
                <a:latin typeface="Arial Narrow" pitchFamily="34" charset="0"/>
              </a:rPr>
              <a:t>I</a:t>
            </a:r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II</a:t>
            </a:r>
            <a:endParaRPr lang="es-ES" b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ES" b="1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ORIGINAL </a:t>
            </a:r>
            <a:endParaRPr lang="es-ES" b="1" dirty="0">
              <a:solidFill>
                <a:schemeClr val="bg1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88663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98" t="506" r="6302" b="-506"/>
          <a:stretch/>
        </p:blipFill>
        <p:spPr>
          <a:xfrm>
            <a:off x="840429" y="1837332"/>
            <a:ext cx="3439856" cy="3439054"/>
          </a:xfrm>
          <a:prstGeom prst="diamond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91" t="256" r="20808" b="-256"/>
          <a:stretch/>
        </p:blipFill>
        <p:spPr>
          <a:xfrm>
            <a:off x="847487" y="1837332"/>
            <a:ext cx="3462501" cy="3435488"/>
          </a:xfrm>
          <a:prstGeom prst="diamond">
            <a:avLst/>
          </a:prstGeom>
        </p:spPr>
      </p:pic>
      <p:pic>
        <p:nvPicPr>
          <p:cNvPr id="2050" name="Picture 5" descr="C:\Users\squintanilla\Documents\127200_supervision_pericos_san_ignacio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27384" y="0"/>
            <a:ext cx="6885384" cy="990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000" t="20519" r="33000" b="71778"/>
          <a:stretch/>
        </p:blipFill>
        <p:spPr bwMode="auto">
          <a:xfrm>
            <a:off x="2719722" y="8937809"/>
            <a:ext cx="3170453" cy="8397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4 Imagen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429" y="1805267"/>
            <a:ext cx="3439854" cy="3499617"/>
          </a:xfrm>
          <a:prstGeom prst="diamond">
            <a:avLst/>
          </a:prstGeom>
        </p:spPr>
      </p:pic>
      <p:pic>
        <p:nvPicPr>
          <p:cNvPr id="14" name="4 Imagen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9968" y="5247662"/>
            <a:ext cx="3500019" cy="3484494"/>
          </a:xfrm>
          <a:prstGeom prst="diamond">
            <a:avLst/>
          </a:prstGeom>
        </p:spPr>
      </p:pic>
      <p:pic>
        <p:nvPicPr>
          <p:cNvPr id="15" name="1 Imagen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11932" y="3556295"/>
            <a:ext cx="3472289" cy="3433050"/>
          </a:xfrm>
          <a:prstGeom prst="diamond">
            <a:avLst/>
          </a:prstGeom>
        </p:spPr>
      </p:pic>
      <p:pic>
        <p:nvPicPr>
          <p:cNvPr id="16" name="15 Imagen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87546" y="6989908"/>
            <a:ext cx="3592058" cy="3435700"/>
          </a:xfrm>
          <a:prstGeom prst="diamond">
            <a:avLst/>
          </a:prstGeom>
        </p:spPr>
      </p:pic>
      <p:sp>
        <p:nvSpPr>
          <p:cNvPr id="2056" name="4 CuadroTexto"/>
          <p:cNvSpPr txBox="1">
            <a:spLocks noChangeArrowheads="1"/>
          </p:cNvSpPr>
          <p:nvPr/>
        </p:nvSpPr>
        <p:spPr bwMode="auto">
          <a:xfrm>
            <a:off x="2399928" y="2630488"/>
            <a:ext cx="4437112" cy="58477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endParaRPr lang="es-PE" sz="1400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PE" sz="1400" dirty="0" smtClean="0">
                <a:solidFill>
                  <a:schemeClr val="bg1"/>
                </a:solidFill>
                <a:latin typeface="Arial Narrow" pitchFamily="34" charset="0"/>
              </a:rPr>
              <a:t>CPI N</a:t>
            </a:r>
            <a:r>
              <a:rPr lang="es-PE" sz="1400" dirty="0">
                <a:solidFill>
                  <a:schemeClr val="bg1"/>
                </a:solidFill>
                <a:latin typeface="Arial Narrow" pitchFamily="34" charset="0"/>
              </a:rPr>
              <a:t>° </a:t>
            </a:r>
            <a:r>
              <a:rPr lang="es-PE" sz="1400" dirty="0" smtClean="0">
                <a:solidFill>
                  <a:schemeClr val="bg1"/>
                </a:solidFill>
                <a:latin typeface="Arial Narrow" pitchFamily="34" charset="0"/>
              </a:rPr>
              <a:t>0002-2014-MTC/20</a:t>
            </a:r>
            <a:endParaRPr lang="es-PE" sz="1400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PE" sz="1400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PE" sz="1400" dirty="0">
                <a:solidFill>
                  <a:schemeClr val="bg1"/>
                </a:solidFill>
                <a:latin typeface="Arial Narrow" pitchFamily="34" charset="0"/>
              </a:rPr>
              <a:t>Contrato de  </a:t>
            </a:r>
            <a:r>
              <a:rPr lang="es-PE" sz="1400" dirty="0" smtClean="0">
                <a:solidFill>
                  <a:schemeClr val="bg1"/>
                </a:solidFill>
                <a:latin typeface="Arial Narrow" pitchFamily="34" charset="0"/>
              </a:rPr>
              <a:t>Consultoría de </a:t>
            </a:r>
            <a:r>
              <a:rPr lang="es-PE" sz="1400" dirty="0">
                <a:solidFill>
                  <a:schemeClr val="bg1"/>
                </a:solidFill>
                <a:latin typeface="Arial Narrow" pitchFamily="34" charset="0"/>
              </a:rPr>
              <a:t>Obra </a:t>
            </a:r>
          </a:p>
          <a:p>
            <a:pPr algn="r"/>
            <a:r>
              <a:rPr lang="es-PE" sz="1400" dirty="0" smtClean="0">
                <a:solidFill>
                  <a:schemeClr val="bg1"/>
                </a:solidFill>
                <a:latin typeface="Arial Narrow" pitchFamily="34" charset="0"/>
              </a:rPr>
              <a:t>No.077-2014-MTC/20 </a:t>
            </a:r>
          </a:p>
          <a:p>
            <a:pPr algn="r"/>
            <a:r>
              <a:rPr lang="es-PE" sz="1400" dirty="0" smtClean="0">
                <a:solidFill>
                  <a:schemeClr val="bg1"/>
                </a:solidFill>
                <a:latin typeface="Arial Narrow" pitchFamily="34" charset="0"/>
              </a:rPr>
              <a:t>y </a:t>
            </a:r>
            <a:r>
              <a:rPr lang="es-ES" sz="1400" dirty="0" smtClean="0">
                <a:solidFill>
                  <a:schemeClr val="bg1"/>
                </a:solidFill>
                <a:latin typeface="Arial Narrow" pitchFamily="34" charset="0"/>
              </a:rPr>
              <a:t>Adenda N° 04</a:t>
            </a:r>
          </a:p>
          <a:p>
            <a:pPr algn="r"/>
            <a:endParaRPr lang="es-PE" sz="1400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PE" sz="1600" b="1" dirty="0">
                <a:solidFill>
                  <a:schemeClr val="bg1"/>
                </a:solidFill>
                <a:latin typeface="Arial Narrow" pitchFamily="34" charset="0"/>
              </a:rPr>
              <a:t>Supervisión </a:t>
            </a:r>
            <a:r>
              <a:rPr lang="es-PE" sz="1600" b="1" dirty="0" smtClean="0">
                <a:solidFill>
                  <a:schemeClr val="bg1"/>
                </a:solidFill>
                <a:latin typeface="Arial Narrow" pitchFamily="34" charset="0"/>
              </a:rPr>
              <a:t>del Mejoramiento, Rehabilitación,</a:t>
            </a:r>
          </a:p>
          <a:p>
            <a:pPr algn="r"/>
            <a:r>
              <a:rPr lang="es-PE" sz="1600" b="1" dirty="0" smtClean="0">
                <a:solidFill>
                  <a:schemeClr val="bg1"/>
                </a:solidFill>
                <a:latin typeface="Arial Narrow" pitchFamily="34" charset="0"/>
              </a:rPr>
              <a:t>Conservación por Niveles  de Servicio y Operación del Corredor Vial Lima – Canta – </a:t>
            </a:r>
            <a:r>
              <a:rPr lang="es-PE" sz="1600" b="1" dirty="0" err="1" smtClean="0">
                <a:solidFill>
                  <a:schemeClr val="bg1"/>
                </a:solidFill>
                <a:latin typeface="Arial Narrow" pitchFamily="34" charset="0"/>
              </a:rPr>
              <a:t>Huayllay</a:t>
            </a:r>
            <a:r>
              <a:rPr lang="es-PE" sz="1600" b="1" dirty="0" smtClean="0">
                <a:solidFill>
                  <a:schemeClr val="bg1"/>
                </a:solidFill>
                <a:latin typeface="Arial Narrow" pitchFamily="34" charset="0"/>
              </a:rPr>
              <a:t> – </a:t>
            </a:r>
            <a:r>
              <a:rPr lang="es-PE" sz="1600" b="1" dirty="0" err="1" smtClean="0">
                <a:solidFill>
                  <a:schemeClr val="bg1"/>
                </a:solidFill>
                <a:latin typeface="Arial Narrow" pitchFamily="34" charset="0"/>
              </a:rPr>
              <a:t>Dv</a:t>
            </a:r>
            <a:r>
              <a:rPr lang="es-PE" sz="1600" b="1" dirty="0" smtClean="0">
                <a:solidFill>
                  <a:schemeClr val="bg1"/>
                </a:solidFill>
                <a:latin typeface="Arial Narrow" pitchFamily="34" charset="0"/>
              </a:rPr>
              <a:t>. </a:t>
            </a:r>
            <a:r>
              <a:rPr lang="es-PE" sz="1600" b="1" dirty="0" err="1" smtClean="0">
                <a:solidFill>
                  <a:schemeClr val="bg1"/>
                </a:solidFill>
                <a:latin typeface="Arial Narrow" pitchFamily="34" charset="0"/>
              </a:rPr>
              <a:t>Cochamarca</a:t>
            </a:r>
            <a:r>
              <a:rPr lang="es-PE" sz="1600" b="1" dirty="0" smtClean="0">
                <a:solidFill>
                  <a:schemeClr val="bg1"/>
                </a:solidFill>
                <a:latin typeface="Arial Narrow" pitchFamily="34" charset="0"/>
              </a:rPr>
              <a:t> – Empalme  PE 3N. </a:t>
            </a:r>
          </a:p>
          <a:p>
            <a:pPr algn="r"/>
            <a:r>
              <a:rPr lang="es-PE" sz="1600" b="1" dirty="0" smtClean="0">
                <a:solidFill>
                  <a:schemeClr val="bg1"/>
                </a:solidFill>
                <a:latin typeface="Arial Narrow" pitchFamily="34" charset="0"/>
              </a:rPr>
              <a:t>Tramo 2: Canta - </a:t>
            </a:r>
            <a:r>
              <a:rPr lang="es-PE" sz="1600" b="1" dirty="0" err="1" smtClean="0">
                <a:solidFill>
                  <a:schemeClr val="bg1"/>
                </a:solidFill>
                <a:latin typeface="Arial Narrow" pitchFamily="34" charset="0"/>
              </a:rPr>
              <a:t>Huayllay</a:t>
            </a:r>
            <a:endParaRPr lang="es-PE" sz="1600" b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PE" sz="1600" b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ES" b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ES" b="1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INFORME MENSUAL N° 11</a:t>
            </a:r>
          </a:p>
          <a:p>
            <a:pPr algn="r"/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OBRAS INICIALES</a:t>
            </a:r>
          </a:p>
          <a:p>
            <a:pPr algn="r"/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 </a:t>
            </a:r>
            <a:endParaRPr lang="es-ES" b="1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SETIEMBRE  2020 </a:t>
            </a:r>
          </a:p>
          <a:p>
            <a:pPr algn="r"/>
            <a:endParaRPr lang="es-ES" b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TOMO I DE </a:t>
            </a:r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III</a:t>
            </a:r>
            <a:endParaRPr lang="es-ES" b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ES" b="1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ORIGINAL </a:t>
            </a:r>
            <a:endParaRPr lang="es-ES" b="1" dirty="0">
              <a:solidFill>
                <a:schemeClr val="bg1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29435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98" t="506" r="6302" b="-506"/>
          <a:stretch/>
        </p:blipFill>
        <p:spPr>
          <a:xfrm>
            <a:off x="840429" y="1837332"/>
            <a:ext cx="3439856" cy="3439054"/>
          </a:xfrm>
          <a:prstGeom prst="diamond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91" t="256" r="20808" b="-256"/>
          <a:stretch/>
        </p:blipFill>
        <p:spPr>
          <a:xfrm>
            <a:off x="847487" y="1837332"/>
            <a:ext cx="3462501" cy="3435488"/>
          </a:xfrm>
          <a:prstGeom prst="diamond">
            <a:avLst/>
          </a:prstGeom>
        </p:spPr>
      </p:pic>
      <p:pic>
        <p:nvPicPr>
          <p:cNvPr id="2050" name="Picture 5" descr="C:\Users\squintanilla\Documents\127200_supervision_pericos_san_ignacio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27384" y="0"/>
            <a:ext cx="6885384" cy="990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000" t="20519" r="33000" b="71778"/>
          <a:stretch/>
        </p:blipFill>
        <p:spPr bwMode="auto">
          <a:xfrm>
            <a:off x="2719722" y="8937809"/>
            <a:ext cx="3170453" cy="8397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4 Imagen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429" y="1805267"/>
            <a:ext cx="3439854" cy="3499617"/>
          </a:xfrm>
          <a:prstGeom prst="diamond">
            <a:avLst/>
          </a:prstGeom>
        </p:spPr>
      </p:pic>
      <p:pic>
        <p:nvPicPr>
          <p:cNvPr id="14" name="4 Imagen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9968" y="5247662"/>
            <a:ext cx="3500019" cy="3484494"/>
          </a:xfrm>
          <a:prstGeom prst="diamond">
            <a:avLst/>
          </a:prstGeom>
        </p:spPr>
      </p:pic>
      <p:pic>
        <p:nvPicPr>
          <p:cNvPr id="15" name="1 Imagen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11932" y="3556295"/>
            <a:ext cx="3472289" cy="3433050"/>
          </a:xfrm>
          <a:prstGeom prst="diamond">
            <a:avLst/>
          </a:prstGeom>
        </p:spPr>
      </p:pic>
      <p:pic>
        <p:nvPicPr>
          <p:cNvPr id="16" name="15 Imagen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87546" y="6989908"/>
            <a:ext cx="3592058" cy="3435700"/>
          </a:xfrm>
          <a:prstGeom prst="diamond">
            <a:avLst/>
          </a:prstGeom>
        </p:spPr>
      </p:pic>
      <p:sp>
        <p:nvSpPr>
          <p:cNvPr id="2056" name="4 CuadroTexto"/>
          <p:cNvSpPr txBox="1">
            <a:spLocks noChangeArrowheads="1"/>
          </p:cNvSpPr>
          <p:nvPr/>
        </p:nvSpPr>
        <p:spPr bwMode="auto">
          <a:xfrm>
            <a:off x="2399928" y="2630488"/>
            <a:ext cx="4437112" cy="58477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endParaRPr lang="es-PE" sz="1400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PE" sz="1400" dirty="0" smtClean="0">
                <a:solidFill>
                  <a:schemeClr val="bg1"/>
                </a:solidFill>
                <a:latin typeface="Arial Narrow" pitchFamily="34" charset="0"/>
              </a:rPr>
              <a:t>CPI N</a:t>
            </a:r>
            <a:r>
              <a:rPr lang="es-PE" sz="1400" dirty="0">
                <a:solidFill>
                  <a:schemeClr val="bg1"/>
                </a:solidFill>
                <a:latin typeface="Arial Narrow" pitchFamily="34" charset="0"/>
              </a:rPr>
              <a:t>° </a:t>
            </a:r>
            <a:r>
              <a:rPr lang="es-PE" sz="1400" dirty="0" smtClean="0">
                <a:solidFill>
                  <a:schemeClr val="bg1"/>
                </a:solidFill>
                <a:latin typeface="Arial Narrow" pitchFamily="34" charset="0"/>
              </a:rPr>
              <a:t>0002-2014-MTC/20</a:t>
            </a:r>
            <a:endParaRPr lang="es-PE" sz="1400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PE" sz="1400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PE" sz="1400" dirty="0">
                <a:solidFill>
                  <a:schemeClr val="bg1"/>
                </a:solidFill>
                <a:latin typeface="Arial Narrow" pitchFamily="34" charset="0"/>
              </a:rPr>
              <a:t>Contrato de  </a:t>
            </a:r>
            <a:r>
              <a:rPr lang="es-PE" sz="1400" dirty="0" smtClean="0">
                <a:solidFill>
                  <a:schemeClr val="bg1"/>
                </a:solidFill>
                <a:latin typeface="Arial Narrow" pitchFamily="34" charset="0"/>
              </a:rPr>
              <a:t>Consultoría de </a:t>
            </a:r>
            <a:r>
              <a:rPr lang="es-PE" sz="1400" dirty="0">
                <a:solidFill>
                  <a:schemeClr val="bg1"/>
                </a:solidFill>
                <a:latin typeface="Arial Narrow" pitchFamily="34" charset="0"/>
              </a:rPr>
              <a:t>Obra </a:t>
            </a:r>
          </a:p>
          <a:p>
            <a:pPr algn="r"/>
            <a:r>
              <a:rPr lang="es-PE" sz="1400" dirty="0" smtClean="0">
                <a:solidFill>
                  <a:schemeClr val="bg1"/>
                </a:solidFill>
                <a:latin typeface="Arial Narrow" pitchFamily="34" charset="0"/>
              </a:rPr>
              <a:t>No.077-2014-MTC/20 </a:t>
            </a:r>
          </a:p>
          <a:p>
            <a:pPr algn="r"/>
            <a:r>
              <a:rPr lang="es-PE" sz="1400" dirty="0" smtClean="0">
                <a:solidFill>
                  <a:schemeClr val="bg1"/>
                </a:solidFill>
                <a:latin typeface="Arial Narrow" pitchFamily="34" charset="0"/>
              </a:rPr>
              <a:t>y </a:t>
            </a:r>
            <a:r>
              <a:rPr lang="es-ES" sz="1400" dirty="0" smtClean="0">
                <a:solidFill>
                  <a:schemeClr val="bg1"/>
                </a:solidFill>
                <a:latin typeface="Arial Narrow" pitchFamily="34" charset="0"/>
              </a:rPr>
              <a:t>Adenda N° 04</a:t>
            </a:r>
          </a:p>
          <a:p>
            <a:pPr algn="r"/>
            <a:endParaRPr lang="es-PE" sz="1400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PE" sz="1600" b="1" dirty="0">
                <a:solidFill>
                  <a:schemeClr val="bg1"/>
                </a:solidFill>
                <a:latin typeface="Arial Narrow" pitchFamily="34" charset="0"/>
              </a:rPr>
              <a:t>Supervisión </a:t>
            </a:r>
            <a:r>
              <a:rPr lang="es-PE" sz="1600" b="1" dirty="0" smtClean="0">
                <a:solidFill>
                  <a:schemeClr val="bg1"/>
                </a:solidFill>
                <a:latin typeface="Arial Narrow" pitchFamily="34" charset="0"/>
              </a:rPr>
              <a:t>del Mejoramiento, Rehabilitación,</a:t>
            </a:r>
          </a:p>
          <a:p>
            <a:pPr algn="r"/>
            <a:r>
              <a:rPr lang="es-PE" sz="1600" b="1" dirty="0" smtClean="0">
                <a:solidFill>
                  <a:schemeClr val="bg1"/>
                </a:solidFill>
                <a:latin typeface="Arial Narrow" pitchFamily="34" charset="0"/>
              </a:rPr>
              <a:t>Conservación por Niveles  de Servicio y Operación del Corredor Vial Lima – Canta – </a:t>
            </a:r>
            <a:r>
              <a:rPr lang="es-PE" sz="1600" b="1" dirty="0" err="1" smtClean="0">
                <a:solidFill>
                  <a:schemeClr val="bg1"/>
                </a:solidFill>
                <a:latin typeface="Arial Narrow" pitchFamily="34" charset="0"/>
              </a:rPr>
              <a:t>Huayllay</a:t>
            </a:r>
            <a:r>
              <a:rPr lang="es-PE" sz="1600" b="1" dirty="0" smtClean="0">
                <a:solidFill>
                  <a:schemeClr val="bg1"/>
                </a:solidFill>
                <a:latin typeface="Arial Narrow" pitchFamily="34" charset="0"/>
              </a:rPr>
              <a:t> – </a:t>
            </a:r>
            <a:r>
              <a:rPr lang="es-PE" sz="1600" b="1" dirty="0" err="1" smtClean="0">
                <a:solidFill>
                  <a:schemeClr val="bg1"/>
                </a:solidFill>
                <a:latin typeface="Arial Narrow" pitchFamily="34" charset="0"/>
              </a:rPr>
              <a:t>Dv</a:t>
            </a:r>
            <a:r>
              <a:rPr lang="es-PE" sz="1600" b="1" dirty="0" smtClean="0">
                <a:solidFill>
                  <a:schemeClr val="bg1"/>
                </a:solidFill>
                <a:latin typeface="Arial Narrow" pitchFamily="34" charset="0"/>
              </a:rPr>
              <a:t>. </a:t>
            </a:r>
            <a:r>
              <a:rPr lang="es-PE" sz="1600" b="1" dirty="0" err="1" smtClean="0">
                <a:solidFill>
                  <a:schemeClr val="bg1"/>
                </a:solidFill>
                <a:latin typeface="Arial Narrow" pitchFamily="34" charset="0"/>
              </a:rPr>
              <a:t>Cochamarca</a:t>
            </a:r>
            <a:r>
              <a:rPr lang="es-PE" sz="1600" b="1" dirty="0" smtClean="0">
                <a:solidFill>
                  <a:schemeClr val="bg1"/>
                </a:solidFill>
                <a:latin typeface="Arial Narrow" pitchFamily="34" charset="0"/>
              </a:rPr>
              <a:t> – Empalme  PE 3N. </a:t>
            </a:r>
          </a:p>
          <a:p>
            <a:pPr algn="r"/>
            <a:r>
              <a:rPr lang="es-PE" sz="1600" b="1" dirty="0" smtClean="0">
                <a:solidFill>
                  <a:schemeClr val="bg1"/>
                </a:solidFill>
                <a:latin typeface="Arial Narrow" pitchFamily="34" charset="0"/>
              </a:rPr>
              <a:t>Tramo 2: Canta - </a:t>
            </a:r>
            <a:r>
              <a:rPr lang="es-PE" sz="1600" b="1" dirty="0" err="1" smtClean="0">
                <a:solidFill>
                  <a:schemeClr val="bg1"/>
                </a:solidFill>
                <a:latin typeface="Arial Narrow" pitchFamily="34" charset="0"/>
              </a:rPr>
              <a:t>Huayllay</a:t>
            </a:r>
            <a:endParaRPr lang="es-PE" sz="1600" b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PE" sz="1600" b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ES" b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ES" b="1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INFORME MENSUAL N° 11</a:t>
            </a:r>
          </a:p>
          <a:p>
            <a:pPr algn="r"/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OBRAS INICIALES</a:t>
            </a:r>
          </a:p>
          <a:p>
            <a:pPr algn="r"/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 </a:t>
            </a:r>
            <a:endParaRPr lang="es-ES" b="1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SETIEMBRE  2020 </a:t>
            </a:r>
          </a:p>
          <a:p>
            <a:pPr algn="r"/>
            <a:endParaRPr lang="es-ES" b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TOMO I DE </a:t>
            </a:r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III</a:t>
            </a:r>
            <a:endParaRPr lang="es-ES" b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ES" b="1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ORIGINAL </a:t>
            </a:r>
            <a:endParaRPr lang="es-ES" b="1" dirty="0">
              <a:solidFill>
                <a:schemeClr val="bg1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44479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5626</TotalTime>
  <Words>198</Words>
  <Application>Microsoft Office PowerPoint</Application>
  <PresentationFormat>A4 (210 x 297 mm)</PresentationFormat>
  <Paragraphs>63</Paragraphs>
  <Slides>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4" baseType="lpstr">
      <vt:lpstr>Tema de Office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squintanilla</dc:creator>
  <cp:lastModifiedBy>USUARIO</cp:lastModifiedBy>
  <cp:revision>495</cp:revision>
  <cp:lastPrinted>2020-09-03T18:46:44Z</cp:lastPrinted>
  <dcterms:created xsi:type="dcterms:W3CDTF">2010-12-07T13:50:28Z</dcterms:created>
  <dcterms:modified xsi:type="dcterms:W3CDTF">2020-10-05T22:05:56Z</dcterms:modified>
</cp:coreProperties>
</file>